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6" r:id="rId1"/>
  </p:sldMasterIdLst>
  <p:notesMasterIdLst>
    <p:notesMasterId r:id="rId33"/>
  </p:notesMasterIdLst>
  <p:sldIdLst>
    <p:sldId id="256" r:id="rId2"/>
    <p:sldId id="1324" r:id="rId3"/>
    <p:sldId id="1326" r:id="rId4"/>
    <p:sldId id="1327" r:id="rId5"/>
    <p:sldId id="1328" r:id="rId6"/>
    <p:sldId id="1329" r:id="rId7"/>
    <p:sldId id="1330" r:id="rId8"/>
    <p:sldId id="1335" r:id="rId9"/>
    <p:sldId id="1331" r:id="rId10"/>
    <p:sldId id="1332" r:id="rId11"/>
    <p:sldId id="1333" r:id="rId12"/>
    <p:sldId id="1325" r:id="rId13"/>
    <p:sldId id="1300" r:id="rId14"/>
    <p:sldId id="1299" r:id="rId15"/>
    <p:sldId id="1308" r:id="rId16"/>
    <p:sldId id="1294" r:id="rId17"/>
    <p:sldId id="1307" r:id="rId18"/>
    <p:sldId id="1318" r:id="rId19"/>
    <p:sldId id="1309" r:id="rId20"/>
    <p:sldId id="1322" r:id="rId21"/>
    <p:sldId id="1298" r:id="rId22"/>
    <p:sldId id="1304" r:id="rId23"/>
    <p:sldId id="1303" r:id="rId24"/>
    <p:sldId id="1319" r:id="rId25"/>
    <p:sldId id="1310" r:id="rId26"/>
    <p:sldId id="1323" r:id="rId27"/>
    <p:sldId id="1296" r:id="rId28"/>
    <p:sldId id="1297" r:id="rId29"/>
    <p:sldId id="1311" r:id="rId30"/>
    <p:sldId id="1313" r:id="rId31"/>
    <p:sldId id="126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303902-EE24-7395-219D-95E03E867A31}" name="Pourmokhtarian, Afshin" initials="PA" userId="S::pourmokhtariana@wit.edu::1c9cb7ff-d380-4d81-82b6-2e7bc7d8bd41" providerId="AD"/>
  <p188:author id="{708A6BF4-6E71-142C-9401-03D0D62799CF}" name="Everett, Benjamin" initials="EB" userId="S::everettb@wit.edu::b849c732-1056-4495-8cd5-8cb0577b16e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9124A2-20D6-4612-8BD2-7E7D64B03DBD}" v="44" dt="2023-07-16T22:15:20.635"/>
    <p1510:client id="{98697186-E0EC-461A-89CD-8AC9EE984EAE}" v="2" dt="2023-07-17T14:28:27.3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39" autoAdjust="0"/>
  </p:normalViewPr>
  <p:slideViewPr>
    <p:cSldViewPr snapToGrid="0">
      <p:cViewPr varScale="1">
        <p:scale>
          <a:sx n="92" d="100"/>
          <a:sy n="92" d="100"/>
        </p:scale>
        <p:origin x="42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27FF0-FA8B-494E-B83D-65891B1D8C2C}" type="datetimeFigureOut">
              <a:rPr lang="en-US" smtClean="0"/>
              <a:t>7/18/2023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3BFEF2-EBCE-4EA4-BE30-22BFE00751FC}" type="slidenum">
              <a:rPr lang="en-US" smtClean="0"/>
              <a:t>‹#›</a:t>
            </a:fld>
            <a:endParaRPr lang="en-US"/>
          </a:p>
        </p:txBody>
      </p:sp>
    </p:spTree>
    <p:extLst>
      <p:ext uri="{BB962C8B-B14F-4D97-AF65-F5344CB8AC3E}">
        <p14:creationId xmlns:p14="http://schemas.microsoft.com/office/powerpoint/2010/main" val="2785904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3BFEF2-EBCE-4EA4-BE30-22BFE00751FC}" type="slidenum">
              <a:rPr lang="en-US" smtClean="0"/>
              <a:t>13</a:t>
            </a:fld>
            <a:endParaRPr lang="en-US"/>
          </a:p>
        </p:txBody>
      </p:sp>
    </p:spTree>
    <p:extLst>
      <p:ext uri="{BB962C8B-B14F-4D97-AF65-F5344CB8AC3E}">
        <p14:creationId xmlns:p14="http://schemas.microsoft.com/office/powerpoint/2010/main" val="404353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3BFEF2-EBCE-4EA4-BE30-22BFE00751FC}" type="slidenum">
              <a:rPr lang="en-US" smtClean="0"/>
              <a:t>14</a:t>
            </a:fld>
            <a:endParaRPr lang="en-US"/>
          </a:p>
        </p:txBody>
      </p:sp>
    </p:spTree>
    <p:extLst>
      <p:ext uri="{BB962C8B-B14F-4D97-AF65-F5344CB8AC3E}">
        <p14:creationId xmlns:p14="http://schemas.microsoft.com/office/powerpoint/2010/main" val="4057438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3BFEF2-EBCE-4EA4-BE30-22BFE00751FC}" type="slidenum">
              <a:rPr lang="en-US" smtClean="0"/>
              <a:t>28</a:t>
            </a:fld>
            <a:endParaRPr lang="en-US"/>
          </a:p>
        </p:txBody>
      </p:sp>
    </p:spTree>
    <p:extLst>
      <p:ext uri="{BB962C8B-B14F-4D97-AF65-F5344CB8AC3E}">
        <p14:creationId xmlns:p14="http://schemas.microsoft.com/office/powerpoint/2010/main" val="2374926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3BFEF2-EBCE-4EA4-BE30-22BFE00751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111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95824CBD-F8AC-4B65-A468-78EFF8B6EBF3}"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069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290C83-DACA-4A61-97B9-B984BB7ABEE8}"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600" b="1"/>
            </a:lvl1p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942948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12B35F-0D07-4875-B8D4-F5353F4FE19F}"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600" b="1"/>
            </a:lvl1p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4121918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689209-2C1D-454F-929A-3C8807FC61CC}"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600" b="1"/>
            </a:lvl1p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1287159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0886AE-899D-406E-94F9-EAC5A057C3F1}"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600" b="1"/>
            </a:lvl1pPr>
          </a:lstStyle>
          <a:p>
            <a:fld id="{330EA680-D336-4FF7-8B7A-9848BB0A1C32}"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834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6435CF-52A7-40F9-A27C-C87D43B7E934}" type="datetime1">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1600" b="1"/>
            </a:lvl1p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3046430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B9611-CA02-44EC-9F2F-55EDEC26FA04}" type="datetime1">
              <a:rPr lang="en-US" smtClean="0"/>
              <a:t>7/18/2023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lvl1pPr>
              <a:defRPr sz="1600" b="1"/>
            </a:lvl1p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1383766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CCFF2D-ECDD-4C50-9201-6AAB91DE940F}" type="datetime1">
              <a:rPr lang="en-US" smtClean="0"/>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sz="1600" b="1"/>
            </a:lvl1p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1458012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BC740C9-AD58-4985-A1F4-398E4C2DA0DD}" type="datetime1">
              <a:rPr lang="en-US" smtClean="0"/>
              <a:t>7/18/2023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lvl1pPr>
              <a:defRPr sz="1600" b="1"/>
            </a:lvl1p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3557447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211A587-AB5F-47CE-9DC0-B7EA1FCB9C97}" type="datetime1">
              <a:rPr lang="en-US" smtClean="0"/>
              <a:t>7/18/2023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sz="1600" b="1">
                <a:solidFill>
                  <a:schemeClr val="tx2"/>
                </a:solidFill>
              </a:defRPr>
            </a:lvl1p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2743381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AB32FA-3397-4C1C-8E99-8011FDA90E5C}" type="datetime1">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1600" b="1"/>
            </a:lvl1p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41787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61CD166-CF2E-47C9-907E-3BE2BCC06651}" type="datetime1">
              <a:rPr lang="en-US" smtClean="0"/>
              <a:t>7/18/2023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30EA680-D336-4FF7-8B7A-9848BB0A1C3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9032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jpeg"/><Relationship Id="rId7" Type="http://schemas.openxmlformats.org/officeDocument/2006/relationships/image" Target="../media/image2.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3.png"/><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3.png"/><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sv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sv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sv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emf"/><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sv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sv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sv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sv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sv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emf"/><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sv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e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2520" y="2372564"/>
            <a:ext cx="9966960" cy="1508760"/>
          </a:xfrm>
        </p:spPr>
        <p:txBody>
          <a:bodyPr>
            <a:noAutofit/>
          </a:bodyPr>
          <a:lstStyle/>
          <a:p>
            <a:pPr algn="ctr"/>
            <a:r>
              <a:rPr lang="en-US" sz="6000" b="1" cap="all" spc="200" dirty="0">
                <a:solidFill>
                  <a:schemeClr val="tx2"/>
                </a:solidFill>
                <a:ea typeface="+mn-ea"/>
                <a:cs typeface="Calibri Light"/>
              </a:rPr>
              <a:t>Public Policy for Net-Zero Homes and Affordability</a:t>
            </a:r>
          </a:p>
        </p:txBody>
      </p:sp>
      <p:sp>
        <p:nvSpPr>
          <p:cNvPr id="3" name="Subtitle 2"/>
          <p:cNvSpPr>
            <a:spLocks noGrp="1"/>
          </p:cNvSpPr>
          <p:nvPr>
            <p:ph type="subTitle" idx="1"/>
          </p:nvPr>
        </p:nvSpPr>
        <p:spPr>
          <a:xfrm>
            <a:off x="1258867" y="4488316"/>
            <a:ext cx="9966960" cy="985538"/>
          </a:xfrm>
        </p:spPr>
        <p:txBody>
          <a:bodyPr vert="horz" lIns="91440" tIns="45720" rIns="91440" bIns="45720" rtlCol="0" anchor="t">
            <a:noAutofit/>
          </a:bodyPr>
          <a:lstStyle/>
          <a:p>
            <a:pPr algn="ctr"/>
            <a:r>
              <a:rPr lang="en-US" sz="3000" b="1" dirty="0">
                <a:cs typeface="Calibri Light"/>
              </a:rPr>
              <a:t>Policy Recommendations</a:t>
            </a:r>
          </a:p>
          <a:p>
            <a:pPr algn="ctr"/>
            <a:r>
              <a:rPr lang="en-US" sz="2500" dirty="0">
                <a:cs typeface="Calibri"/>
              </a:rPr>
              <a:t>July 18, 2023</a:t>
            </a:r>
            <a:endParaRPr lang="en-US" sz="2500" dirty="0"/>
          </a:p>
        </p:txBody>
      </p:sp>
      <p:pic>
        <p:nvPicPr>
          <p:cNvPr id="4" name="Graphic 1">
            <a:extLst>
              <a:ext uri="{FF2B5EF4-FFF2-40B4-BE49-F238E27FC236}">
                <a16:creationId xmlns:a16="http://schemas.microsoft.com/office/drawing/2014/main" id="{C5393771-1CD7-411B-FB65-68A8BA83C27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7850" y="-1"/>
            <a:ext cx="876300" cy="876300"/>
          </a:xfrm>
          <a:prstGeom prst="rect">
            <a:avLst/>
          </a:prstGeom>
        </p:spPr>
      </p:pic>
      <p:pic>
        <p:nvPicPr>
          <p:cNvPr id="5" name="Picture 1">
            <a:extLst>
              <a:ext uri="{FF2B5EF4-FFF2-40B4-BE49-F238E27FC236}">
                <a16:creationId xmlns:a16="http://schemas.microsoft.com/office/drawing/2014/main" id="{B0C2E00A-1F6E-98EA-8D98-1DE22D84A4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98" y="234877"/>
            <a:ext cx="2876758" cy="4065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A48D7EE4-6061-203A-B849-2C4D04E3B0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8631" b="16267"/>
          <a:stretch>
            <a:fillRect/>
          </a:stretch>
        </p:blipFill>
        <p:spPr bwMode="auto">
          <a:xfrm>
            <a:off x="9736731" y="233146"/>
            <a:ext cx="2097071" cy="360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61267-B0D0-46A9-A6EA-173FD5A50CD6}"/>
              </a:ext>
            </a:extLst>
          </p:cNvPr>
          <p:cNvSpPr>
            <a:spLocks noGrp="1"/>
          </p:cNvSpPr>
          <p:nvPr>
            <p:ph type="title"/>
          </p:nvPr>
        </p:nvSpPr>
        <p:spPr/>
        <p:txBody>
          <a:bodyPr/>
          <a:lstStyle/>
          <a:p>
            <a:r>
              <a:rPr lang="en-US" dirty="0"/>
              <a:t>Policy Tools: TA and Underwriting</a:t>
            </a:r>
          </a:p>
        </p:txBody>
      </p:sp>
      <p:sp>
        <p:nvSpPr>
          <p:cNvPr id="3" name="Content Placeholder 2">
            <a:extLst>
              <a:ext uri="{FF2B5EF4-FFF2-40B4-BE49-F238E27FC236}">
                <a16:creationId xmlns:a16="http://schemas.microsoft.com/office/drawing/2014/main" id="{A8FBA1C4-3398-4C4B-BE1B-F8B278E438D4}"/>
              </a:ext>
            </a:extLst>
          </p:cNvPr>
          <p:cNvSpPr>
            <a:spLocks noGrp="1"/>
          </p:cNvSpPr>
          <p:nvPr>
            <p:ph idx="1"/>
          </p:nvPr>
        </p:nvSpPr>
        <p:spPr/>
        <p:txBody>
          <a:bodyPr/>
          <a:lstStyle/>
          <a:p>
            <a:endParaRPr lang="en-US" dirty="0"/>
          </a:p>
          <a:p>
            <a:r>
              <a:rPr lang="en-US" dirty="0"/>
              <a:t>Technical assistance</a:t>
            </a:r>
          </a:p>
          <a:p>
            <a:pPr lvl="1"/>
            <a:r>
              <a:rPr lang="en-US" dirty="0"/>
              <a:t>New programs for smaller builders modeled on Massachusetts Clean Energy Center’s Passive House Design Challenge</a:t>
            </a:r>
          </a:p>
          <a:p>
            <a:pPr lvl="1"/>
            <a:r>
              <a:rPr lang="en-US" dirty="0"/>
              <a:t>Education, training, and workforce development for design and construction professionals</a:t>
            </a:r>
          </a:p>
          <a:p>
            <a:endParaRPr lang="en-US" dirty="0"/>
          </a:p>
          <a:p>
            <a:r>
              <a:rPr lang="en-US" dirty="0"/>
              <a:t>Real estate agents, appraisers, and underwriters</a:t>
            </a:r>
          </a:p>
          <a:p>
            <a:pPr lvl="1"/>
            <a:r>
              <a:rPr lang="en-US" dirty="0"/>
              <a:t>Require Green Designation for real estate brokers</a:t>
            </a:r>
          </a:p>
          <a:p>
            <a:pPr lvl="1"/>
            <a:r>
              <a:rPr lang="en-US" dirty="0"/>
              <a:t>Require Residential Green and Energy Efficient Addendum and support their use</a:t>
            </a:r>
          </a:p>
          <a:p>
            <a:pPr lvl="1"/>
            <a:r>
              <a:rPr lang="en-US" dirty="0"/>
              <a:t>Improved guidance from GSEs on how to take energy efficiency into account for appraisal and underwriting</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B388CD37-6C3E-43DC-A504-35D915C1FEA4}"/>
              </a:ext>
            </a:extLst>
          </p:cNvPr>
          <p:cNvSpPr>
            <a:spLocks noGrp="1"/>
          </p:cNvSpPr>
          <p:nvPr>
            <p:ph type="sldNum" sz="quarter" idx="12"/>
          </p:nvPr>
        </p:nvSpPr>
        <p:spPr/>
        <p:txBody>
          <a:bodyPr/>
          <a:lstStyle/>
          <a:p>
            <a:fld id="{330EA680-D336-4FF7-8B7A-9848BB0A1C32}" type="slidenum">
              <a:rPr lang="en-US" smtClean="0"/>
              <a:pPr/>
              <a:t>10</a:t>
            </a:fld>
            <a:endParaRPr lang="en-US" dirty="0"/>
          </a:p>
        </p:txBody>
      </p:sp>
      <p:pic>
        <p:nvPicPr>
          <p:cNvPr id="5" name="Graphic 1">
            <a:extLst>
              <a:ext uri="{FF2B5EF4-FFF2-40B4-BE49-F238E27FC236}">
                <a16:creationId xmlns:a16="http://schemas.microsoft.com/office/drawing/2014/main" id="{62BF9581-D63D-BC7C-37FC-7BDAEC501BA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7850" y="-1"/>
            <a:ext cx="876300" cy="876300"/>
          </a:xfrm>
          <a:prstGeom prst="rect">
            <a:avLst/>
          </a:prstGeom>
        </p:spPr>
      </p:pic>
      <p:pic>
        <p:nvPicPr>
          <p:cNvPr id="7" name="Picture 3">
            <a:extLst>
              <a:ext uri="{FF2B5EF4-FFF2-40B4-BE49-F238E27FC236}">
                <a16:creationId xmlns:a16="http://schemas.microsoft.com/office/drawing/2014/main" id="{67FC419C-0754-B664-7FFA-BAC0DD8901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8631" b="16267"/>
          <a:stretch>
            <a:fillRect/>
          </a:stretch>
        </p:blipFill>
        <p:spPr bwMode="auto">
          <a:xfrm>
            <a:off x="9736731" y="233146"/>
            <a:ext cx="2097071" cy="3604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a:extLst>
              <a:ext uri="{FF2B5EF4-FFF2-40B4-BE49-F238E27FC236}">
                <a16:creationId xmlns:a16="http://schemas.microsoft.com/office/drawing/2014/main" id="{AB9836F7-57AB-A825-17B8-D9D63D984C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98" y="234877"/>
            <a:ext cx="2876758" cy="40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298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61267-B0D0-46A9-A6EA-173FD5A50CD6}"/>
              </a:ext>
            </a:extLst>
          </p:cNvPr>
          <p:cNvSpPr>
            <a:spLocks noGrp="1"/>
          </p:cNvSpPr>
          <p:nvPr>
            <p:ph type="title"/>
          </p:nvPr>
        </p:nvSpPr>
        <p:spPr/>
        <p:txBody>
          <a:bodyPr/>
          <a:lstStyle/>
          <a:p>
            <a:r>
              <a:rPr lang="en-US" dirty="0"/>
              <a:t>Policy Tools: Green Bank</a:t>
            </a:r>
          </a:p>
        </p:txBody>
      </p:sp>
      <p:sp>
        <p:nvSpPr>
          <p:cNvPr id="3" name="Content Placeholder 2">
            <a:extLst>
              <a:ext uri="{FF2B5EF4-FFF2-40B4-BE49-F238E27FC236}">
                <a16:creationId xmlns:a16="http://schemas.microsoft.com/office/drawing/2014/main" id="{A8FBA1C4-3398-4C4B-BE1B-F8B278E438D4}"/>
              </a:ext>
            </a:extLst>
          </p:cNvPr>
          <p:cNvSpPr>
            <a:spLocks noGrp="1"/>
          </p:cNvSpPr>
          <p:nvPr>
            <p:ph idx="1"/>
          </p:nvPr>
        </p:nvSpPr>
        <p:spPr/>
        <p:txBody>
          <a:bodyPr/>
          <a:lstStyle/>
          <a:p>
            <a:r>
              <a:rPr lang="en-US" dirty="0"/>
              <a:t>Massachusetts Community Climate Bank </a:t>
            </a:r>
          </a:p>
          <a:p>
            <a:pPr lvl="1"/>
            <a:r>
              <a:rPr lang="en-US" dirty="0"/>
              <a:t>Use public funds to catalyze larger private investments, reduce financing costs for energy efficient construction </a:t>
            </a:r>
          </a:p>
          <a:p>
            <a:pPr lvl="1"/>
            <a:r>
              <a:rPr lang="en-US" dirty="0"/>
              <a:t>Aggregate small, decentralized projects </a:t>
            </a:r>
          </a:p>
          <a:p>
            <a:pPr lvl="1"/>
            <a:r>
              <a:rPr lang="en-US" dirty="0"/>
              <a:t>Provide credit enhancements through loan loss reserves or guarantees</a:t>
            </a:r>
          </a:p>
          <a:p>
            <a:pPr lvl="1"/>
            <a:r>
              <a:rPr lang="en-US" dirty="0"/>
              <a:t>Provide below market-rate loans through revolving loan funds</a:t>
            </a:r>
          </a:p>
          <a:p>
            <a:pPr lvl="1"/>
            <a:r>
              <a:rPr lang="en-US" dirty="0"/>
              <a:t>Invest directly in energy-efficient affordable housing development</a:t>
            </a:r>
          </a:p>
          <a:p>
            <a:pPr lvl="1"/>
            <a:r>
              <a:rPr lang="en-US" dirty="0"/>
              <a:t>Make the most of the Inflation Reduction Act Greenhouse Gas Reduction Fund </a:t>
            </a:r>
          </a:p>
        </p:txBody>
      </p:sp>
      <p:sp>
        <p:nvSpPr>
          <p:cNvPr id="4" name="Slide Number Placeholder 3">
            <a:extLst>
              <a:ext uri="{FF2B5EF4-FFF2-40B4-BE49-F238E27FC236}">
                <a16:creationId xmlns:a16="http://schemas.microsoft.com/office/drawing/2014/main" id="{B388CD37-6C3E-43DC-A504-35D915C1FEA4}"/>
              </a:ext>
            </a:extLst>
          </p:cNvPr>
          <p:cNvSpPr>
            <a:spLocks noGrp="1"/>
          </p:cNvSpPr>
          <p:nvPr>
            <p:ph type="sldNum" sz="quarter" idx="12"/>
          </p:nvPr>
        </p:nvSpPr>
        <p:spPr/>
        <p:txBody>
          <a:bodyPr/>
          <a:lstStyle/>
          <a:p>
            <a:fld id="{330EA680-D336-4FF7-8B7A-9848BB0A1C32}" type="slidenum">
              <a:rPr lang="en-US" smtClean="0"/>
              <a:pPr/>
              <a:t>11</a:t>
            </a:fld>
            <a:endParaRPr lang="en-US" dirty="0"/>
          </a:p>
        </p:txBody>
      </p:sp>
      <p:pic>
        <p:nvPicPr>
          <p:cNvPr id="5" name="Graphic 1">
            <a:extLst>
              <a:ext uri="{FF2B5EF4-FFF2-40B4-BE49-F238E27FC236}">
                <a16:creationId xmlns:a16="http://schemas.microsoft.com/office/drawing/2014/main" id="{25909874-6DE4-787E-E22D-4ED40AED2E7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7850" y="-1"/>
            <a:ext cx="876300" cy="876300"/>
          </a:xfrm>
          <a:prstGeom prst="rect">
            <a:avLst/>
          </a:prstGeom>
        </p:spPr>
      </p:pic>
      <p:pic>
        <p:nvPicPr>
          <p:cNvPr id="7" name="Picture 3">
            <a:extLst>
              <a:ext uri="{FF2B5EF4-FFF2-40B4-BE49-F238E27FC236}">
                <a16:creationId xmlns:a16="http://schemas.microsoft.com/office/drawing/2014/main" id="{0E54E4B0-A9B4-C544-CAE7-32A2D1D9C3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8631" b="16267"/>
          <a:stretch>
            <a:fillRect/>
          </a:stretch>
        </p:blipFill>
        <p:spPr bwMode="auto">
          <a:xfrm>
            <a:off x="9736731" y="233146"/>
            <a:ext cx="2097071" cy="3604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a:extLst>
              <a:ext uri="{FF2B5EF4-FFF2-40B4-BE49-F238E27FC236}">
                <a16:creationId xmlns:a16="http://schemas.microsoft.com/office/drawing/2014/main" id="{61CAE6BB-1B9E-B8C4-8A2F-1DA033903C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98" y="234877"/>
            <a:ext cx="2876758" cy="40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646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2520" y="2372564"/>
            <a:ext cx="9966960" cy="1508760"/>
          </a:xfrm>
        </p:spPr>
        <p:txBody>
          <a:bodyPr>
            <a:noAutofit/>
          </a:bodyPr>
          <a:lstStyle/>
          <a:p>
            <a:pPr algn="ctr"/>
            <a:r>
              <a:rPr lang="en-US" sz="6000" b="1" cap="all" spc="200" dirty="0">
                <a:solidFill>
                  <a:schemeClr val="tx2"/>
                </a:solidFill>
                <a:ea typeface="+mn-ea"/>
                <a:cs typeface="Calibri Light"/>
              </a:rPr>
              <a:t>Public Policy for Net-Zero Homes and Affordability</a:t>
            </a:r>
          </a:p>
        </p:txBody>
      </p:sp>
      <p:sp>
        <p:nvSpPr>
          <p:cNvPr id="3" name="Subtitle 2"/>
          <p:cNvSpPr>
            <a:spLocks noGrp="1"/>
          </p:cNvSpPr>
          <p:nvPr>
            <p:ph type="subTitle" idx="1"/>
          </p:nvPr>
        </p:nvSpPr>
        <p:spPr>
          <a:xfrm>
            <a:off x="1258867" y="4488316"/>
            <a:ext cx="9966960" cy="985538"/>
          </a:xfrm>
        </p:spPr>
        <p:txBody>
          <a:bodyPr vert="horz" lIns="91440" tIns="45720" rIns="91440" bIns="45720" rtlCol="0" anchor="t">
            <a:noAutofit/>
          </a:bodyPr>
          <a:lstStyle/>
          <a:p>
            <a:pPr algn="ctr"/>
            <a:r>
              <a:rPr lang="en-US" sz="3000" b="1" dirty="0">
                <a:cs typeface="Calibri Light"/>
              </a:rPr>
              <a:t>Cost Implications </a:t>
            </a:r>
          </a:p>
          <a:p>
            <a:pPr algn="ctr"/>
            <a:r>
              <a:rPr lang="en-US" sz="2500" dirty="0">
                <a:cs typeface="Calibri"/>
              </a:rPr>
              <a:t>July 18, 2023</a:t>
            </a:r>
            <a:endParaRPr lang="en-US" sz="2500" dirty="0"/>
          </a:p>
        </p:txBody>
      </p:sp>
      <p:pic>
        <p:nvPicPr>
          <p:cNvPr id="4" name="Graphic 1">
            <a:extLst>
              <a:ext uri="{FF2B5EF4-FFF2-40B4-BE49-F238E27FC236}">
                <a16:creationId xmlns:a16="http://schemas.microsoft.com/office/drawing/2014/main" id="{2DC2360A-F977-2912-ED56-3F065B00767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7850" y="-1"/>
            <a:ext cx="876300" cy="876300"/>
          </a:xfrm>
          <a:prstGeom prst="rect">
            <a:avLst/>
          </a:prstGeom>
        </p:spPr>
      </p:pic>
      <p:pic>
        <p:nvPicPr>
          <p:cNvPr id="2051" name="Picture 3">
            <a:extLst>
              <a:ext uri="{FF2B5EF4-FFF2-40B4-BE49-F238E27FC236}">
                <a16:creationId xmlns:a16="http://schemas.microsoft.com/office/drawing/2014/main" id="{F266BBB6-F476-AA6B-CEF5-3994616A46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8631" b="16267"/>
          <a:stretch>
            <a:fillRect/>
          </a:stretch>
        </p:blipFill>
        <p:spPr bwMode="auto">
          <a:xfrm>
            <a:off x="9736731" y="233146"/>
            <a:ext cx="2097071" cy="3604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4CDA635-A629-FCFF-56B0-A73C92655AC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5">
            <a:extLst>
              <a:ext uri="{FF2B5EF4-FFF2-40B4-BE49-F238E27FC236}">
                <a16:creationId xmlns:a16="http://schemas.microsoft.com/office/drawing/2014/main" id="{273B2D6A-191C-9500-ED6B-70CB7CF43341}"/>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B1C43617-6A94-0CDD-33E4-A0FC7AAA09E4}"/>
              </a:ext>
            </a:extLst>
          </p:cNvPr>
          <p:cNvSpPr>
            <a:spLocks noChangeArrowheads="1"/>
          </p:cNvSpPr>
          <p:nvPr/>
        </p:nvSpPr>
        <p:spPr bwMode="auto">
          <a:xfrm>
            <a:off x="0" y="13335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1">
            <a:extLst>
              <a:ext uri="{FF2B5EF4-FFF2-40B4-BE49-F238E27FC236}">
                <a16:creationId xmlns:a16="http://schemas.microsoft.com/office/drawing/2014/main" id="{BD4DE5EC-257C-C712-41D5-FC823609E0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98" y="234877"/>
            <a:ext cx="2876758" cy="40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294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17E1-D3A8-4A11-AD8C-B3E8BB964480}"/>
              </a:ext>
            </a:extLst>
          </p:cNvPr>
          <p:cNvSpPr>
            <a:spLocks noGrp="1"/>
          </p:cNvSpPr>
          <p:nvPr>
            <p:ph type="title"/>
          </p:nvPr>
        </p:nvSpPr>
        <p:spPr>
          <a:xfrm>
            <a:off x="1097280" y="286603"/>
            <a:ext cx="10058400" cy="1450757"/>
          </a:xfrm>
        </p:spPr>
        <p:txBody>
          <a:bodyPr>
            <a:normAutofit/>
          </a:bodyPr>
          <a:lstStyle/>
          <a:p>
            <a:r>
              <a:rPr lang="en-US" dirty="0">
                <a:ea typeface="Calibri Light"/>
                <a:cs typeface="Calibri Light"/>
              </a:rPr>
              <a:t>Overarching Questions</a:t>
            </a:r>
            <a:endParaRPr lang="en-US" dirty="0"/>
          </a:p>
        </p:txBody>
      </p:sp>
      <p:sp>
        <p:nvSpPr>
          <p:cNvPr id="3" name="Content Placeholder 2">
            <a:extLst>
              <a:ext uri="{FF2B5EF4-FFF2-40B4-BE49-F238E27FC236}">
                <a16:creationId xmlns:a16="http://schemas.microsoft.com/office/drawing/2014/main" id="{1F3BF439-618D-4EB3-8FA7-1453CC190569}"/>
              </a:ext>
            </a:extLst>
          </p:cNvPr>
          <p:cNvSpPr>
            <a:spLocks noGrp="1"/>
          </p:cNvSpPr>
          <p:nvPr>
            <p:ph idx="1"/>
          </p:nvPr>
        </p:nvSpPr>
        <p:spPr>
          <a:xfrm>
            <a:off x="1097279" y="1845734"/>
            <a:ext cx="6454987" cy="4023360"/>
          </a:xfrm>
        </p:spPr>
        <p:txBody>
          <a:bodyPr>
            <a:normAutofit/>
          </a:bodyPr>
          <a:lstStyle/>
          <a:p>
            <a:pPr marL="0" indent="0">
              <a:buClr>
                <a:schemeClr val="accent2">
                  <a:lumMod val="75000"/>
                </a:schemeClr>
              </a:buClr>
              <a:buNone/>
            </a:pPr>
            <a:r>
              <a:rPr lang="en-US" sz="2400" dirty="0">
                <a:effectLst/>
                <a:latin typeface="Georgia" panose="02040502050405020303" pitchFamily="18" charset="0"/>
                <a:ea typeface="Georgia" panose="02040502050405020303" pitchFamily="18" charset="0"/>
                <a:cs typeface="Georgia" panose="02040502050405020303" pitchFamily="18" charset="0"/>
              </a:rPr>
              <a:t>In Massachusetts, how do the costs of building net zero and net zero ready homes compare to similar conventional homes built to the current building code? </a:t>
            </a:r>
          </a:p>
          <a:p>
            <a:pPr marL="0" indent="0">
              <a:buClr>
                <a:schemeClr val="accent2">
                  <a:lumMod val="75000"/>
                </a:schemeClr>
              </a:buClr>
              <a:buNone/>
            </a:pPr>
            <a:endParaRPr lang="en-US" sz="2400" dirty="0">
              <a:effectLst/>
              <a:latin typeface="Georgia" panose="02040502050405020303" pitchFamily="18" charset="0"/>
              <a:ea typeface="Georgia" panose="02040502050405020303" pitchFamily="18" charset="0"/>
              <a:cs typeface="Georgia" panose="02040502050405020303" pitchFamily="18" charset="0"/>
            </a:endParaRPr>
          </a:p>
          <a:p>
            <a:pPr marL="0" indent="0">
              <a:buClr>
                <a:schemeClr val="accent2">
                  <a:lumMod val="75000"/>
                </a:schemeClr>
              </a:buClr>
              <a:buNone/>
            </a:pPr>
            <a:r>
              <a:rPr lang="en-US" sz="2400" dirty="0">
                <a:effectLst/>
                <a:latin typeface="Georgia" panose="02040502050405020303" pitchFamily="18" charset="0"/>
                <a:ea typeface="Georgia" panose="02040502050405020303" pitchFamily="18" charset="0"/>
                <a:cs typeface="Georgia" panose="02040502050405020303" pitchFamily="18" charset="0"/>
              </a:rPr>
              <a:t>How do the costs compare for projects of different sizes, including single family and multi-family developments? </a:t>
            </a:r>
          </a:p>
        </p:txBody>
      </p:sp>
      <p:pic>
        <p:nvPicPr>
          <p:cNvPr id="1026" name="Picture 2" descr="what is it to ask a question?">
            <a:extLst>
              <a:ext uri="{FF2B5EF4-FFF2-40B4-BE49-F238E27FC236}">
                <a16:creationId xmlns:a16="http://schemas.microsoft.com/office/drawing/2014/main" id="{6A66B74A-078A-7FE7-7D34-D8E458D491E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93362" y="1845734"/>
            <a:ext cx="1743187" cy="145265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D566890-216D-785D-D97D-572A98F04E5E}"/>
              </a:ext>
            </a:extLst>
          </p:cNvPr>
          <p:cNvSpPr>
            <a:spLocks noGrp="1"/>
          </p:cNvSpPr>
          <p:nvPr>
            <p:ph type="sldNum" sz="quarter" idx="12"/>
          </p:nvPr>
        </p:nvSpPr>
        <p:spPr>
          <a:xfrm>
            <a:off x="9900458" y="6459785"/>
            <a:ext cx="1312025" cy="365125"/>
          </a:xfrm>
        </p:spPr>
        <p:txBody>
          <a:bodyPr>
            <a:normAutofit/>
          </a:bodyPr>
          <a:lstStyle/>
          <a:p>
            <a:pPr>
              <a:spcAft>
                <a:spcPts val="600"/>
              </a:spcAft>
            </a:pPr>
            <a:fld id="{330EA680-D336-4FF7-8B7A-9848BB0A1C32}" type="slidenum">
              <a:rPr lang="en-US" smtClean="0"/>
              <a:pPr>
                <a:spcAft>
                  <a:spcPts val="600"/>
                </a:spcAft>
              </a:pPr>
              <a:t>13</a:t>
            </a:fld>
            <a:endParaRPr lang="en-US"/>
          </a:p>
        </p:txBody>
      </p:sp>
      <p:pic>
        <p:nvPicPr>
          <p:cNvPr id="1028" name="Picture 4" descr="1,684 Net Zero Home Stock Photos, Pictures &amp; Royalty-Free Images - iStock">
            <a:extLst>
              <a:ext uri="{FF2B5EF4-FFF2-40B4-BE49-F238E27FC236}">
                <a16:creationId xmlns:a16="http://schemas.microsoft.com/office/drawing/2014/main" id="{3BEB4A73-A0DD-9617-8884-BE479F5777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2759" y="3425549"/>
            <a:ext cx="3316059" cy="26550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Net Zero Building Codes - Massachusetts Climate Action Network">
            <a:extLst>
              <a:ext uri="{FF2B5EF4-FFF2-40B4-BE49-F238E27FC236}">
                <a16:creationId xmlns:a16="http://schemas.microsoft.com/office/drawing/2014/main" id="{4CD4F0FF-91CF-33EE-1A51-3F49D8DEE15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126" b="5749"/>
          <a:stretch/>
        </p:blipFill>
        <p:spPr bwMode="auto">
          <a:xfrm>
            <a:off x="5756041" y="4592548"/>
            <a:ext cx="2683932" cy="1718345"/>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1">
            <a:extLst>
              <a:ext uri="{FF2B5EF4-FFF2-40B4-BE49-F238E27FC236}">
                <a16:creationId xmlns:a16="http://schemas.microsoft.com/office/drawing/2014/main" id="{0DCE3FC2-294E-4134-CCB9-6379B840125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57850" y="-1"/>
            <a:ext cx="876300" cy="876300"/>
          </a:xfrm>
          <a:prstGeom prst="rect">
            <a:avLst/>
          </a:prstGeom>
        </p:spPr>
      </p:pic>
      <p:pic>
        <p:nvPicPr>
          <p:cNvPr id="10" name="Picture 3">
            <a:extLst>
              <a:ext uri="{FF2B5EF4-FFF2-40B4-BE49-F238E27FC236}">
                <a16:creationId xmlns:a16="http://schemas.microsoft.com/office/drawing/2014/main" id="{289105FC-FE89-E556-1437-A6F3D8A825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18631" b="16267"/>
          <a:stretch>
            <a:fillRect/>
          </a:stretch>
        </p:blipFill>
        <p:spPr bwMode="auto">
          <a:xfrm>
            <a:off x="9736731" y="233146"/>
            <a:ext cx="2097071" cy="3604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a:extLst>
              <a:ext uri="{FF2B5EF4-FFF2-40B4-BE49-F238E27FC236}">
                <a16:creationId xmlns:a16="http://schemas.microsoft.com/office/drawing/2014/main" id="{ACCF3E63-8363-B28A-C817-7EBC7945E03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198" y="234877"/>
            <a:ext cx="2876758" cy="40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745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17E1-D3A8-4A11-AD8C-B3E8BB964480}"/>
              </a:ext>
            </a:extLst>
          </p:cNvPr>
          <p:cNvSpPr>
            <a:spLocks noGrp="1"/>
          </p:cNvSpPr>
          <p:nvPr>
            <p:ph type="title"/>
          </p:nvPr>
        </p:nvSpPr>
        <p:spPr>
          <a:xfrm>
            <a:off x="1097280" y="286603"/>
            <a:ext cx="10058400" cy="1450757"/>
          </a:xfrm>
        </p:spPr>
        <p:txBody>
          <a:bodyPr>
            <a:normAutofit/>
          </a:bodyPr>
          <a:lstStyle/>
          <a:p>
            <a:r>
              <a:rPr lang="en-US" dirty="0">
                <a:ea typeface="Calibri Light"/>
                <a:cs typeface="Calibri Light"/>
              </a:rPr>
              <a:t>Research Methodology</a:t>
            </a:r>
            <a:endParaRPr lang="en-US" dirty="0"/>
          </a:p>
        </p:txBody>
      </p:sp>
      <p:sp>
        <p:nvSpPr>
          <p:cNvPr id="3" name="Content Placeholder 2">
            <a:extLst>
              <a:ext uri="{FF2B5EF4-FFF2-40B4-BE49-F238E27FC236}">
                <a16:creationId xmlns:a16="http://schemas.microsoft.com/office/drawing/2014/main" id="{1F3BF439-618D-4EB3-8FA7-1453CC190569}"/>
              </a:ext>
            </a:extLst>
          </p:cNvPr>
          <p:cNvSpPr>
            <a:spLocks noGrp="1"/>
          </p:cNvSpPr>
          <p:nvPr>
            <p:ph idx="1"/>
          </p:nvPr>
        </p:nvSpPr>
        <p:spPr>
          <a:xfrm>
            <a:off x="1097279" y="1845733"/>
            <a:ext cx="7489160" cy="4421251"/>
          </a:xfrm>
        </p:spPr>
        <p:txBody>
          <a:bodyPr>
            <a:normAutofit/>
          </a:bodyPr>
          <a:lstStyle/>
          <a:p>
            <a:pPr marL="173038" indent="-173038">
              <a:buClr>
                <a:schemeClr val="accent2">
                  <a:lumMod val="75000"/>
                </a:schemeClr>
              </a:buClr>
              <a:buFont typeface="Wingdings" panose="05000000000000000000" pitchFamily="2" charset="2"/>
              <a:buChar char="§"/>
            </a:pPr>
            <a:r>
              <a:rPr lang="en-US" sz="2200" dirty="0">
                <a:ea typeface="Calibri"/>
                <a:cs typeface="Calibri"/>
              </a:rPr>
              <a:t>Literature review for the cost calculation</a:t>
            </a:r>
          </a:p>
          <a:p>
            <a:pPr marL="173038" indent="-173038">
              <a:buClr>
                <a:schemeClr val="accent2">
                  <a:lumMod val="75000"/>
                </a:schemeClr>
              </a:buClr>
              <a:buFont typeface="Wingdings" panose="05000000000000000000" pitchFamily="2" charset="2"/>
              <a:buChar char="§"/>
            </a:pPr>
            <a:r>
              <a:rPr lang="en-US" sz="2200" dirty="0">
                <a:ea typeface="Calibri"/>
                <a:cs typeface="Calibri"/>
              </a:rPr>
              <a:t>Interview with builders, architects, consultants, and other stakeholders</a:t>
            </a:r>
          </a:p>
          <a:p>
            <a:pPr marL="173038" indent="-173038">
              <a:buClr>
                <a:schemeClr val="accent2">
                  <a:lumMod val="75000"/>
                </a:schemeClr>
              </a:buClr>
              <a:buFont typeface="Wingdings" panose="05000000000000000000" pitchFamily="2" charset="2"/>
              <a:buChar char="§"/>
            </a:pPr>
            <a:r>
              <a:rPr lang="en-US" sz="2200" dirty="0">
                <a:ea typeface="Calibri"/>
                <a:cs typeface="Calibri"/>
              </a:rPr>
              <a:t>Three different typologies</a:t>
            </a:r>
          </a:p>
          <a:p>
            <a:pPr lvl="2"/>
            <a:r>
              <a:rPr lang="en-US" sz="2200" dirty="0">
                <a:cs typeface="Calibri"/>
              </a:rPr>
              <a:t>Single Family,</a:t>
            </a:r>
          </a:p>
          <a:p>
            <a:pPr lvl="2"/>
            <a:r>
              <a:rPr lang="en-US" sz="2200" dirty="0">
                <a:cs typeface="Calibri"/>
              </a:rPr>
              <a:t>Small Multi-Family (1-4 Units), and </a:t>
            </a:r>
          </a:p>
          <a:p>
            <a:pPr lvl="2"/>
            <a:r>
              <a:rPr lang="en-US" sz="2200" dirty="0">
                <a:cs typeface="Calibri"/>
              </a:rPr>
              <a:t>Large Multi-Family (5+ Units)</a:t>
            </a:r>
          </a:p>
          <a:p>
            <a:pPr marL="173038" indent="-173038">
              <a:buClr>
                <a:schemeClr val="accent2">
                  <a:lumMod val="75000"/>
                </a:schemeClr>
              </a:buClr>
              <a:buFont typeface="Wingdings" panose="05000000000000000000" pitchFamily="2" charset="2"/>
              <a:buChar char="§"/>
            </a:pPr>
            <a:r>
              <a:rPr lang="en-US" sz="2200" dirty="0">
                <a:ea typeface="Calibri"/>
                <a:cs typeface="Calibri"/>
              </a:rPr>
              <a:t>Creating model buildings</a:t>
            </a:r>
          </a:p>
          <a:p>
            <a:pPr marL="173038" indent="-173038">
              <a:buClr>
                <a:schemeClr val="accent2">
                  <a:lumMod val="75000"/>
                </a:schemeClr>
              </a:buClr>
              <a:buFont typeface="Wingdings" panose="05000000000000000000" pitchFamily="2" charset="2"/>
              <a:buChar char="§"/>
            </a:pPr>
            <a:r>
              <a:rPr lang="en-US" sz="2200" dirty="0">
                <a:ea typeface="Calibri"/>
                <a:cs typeface="Calibri"/>
              </a:rPr>
              <a:t>Energy modeling and manual J calculations</a:t>
            </a:r>
          </a:p>
          <a:p>
            <a:pPr marL="173038" indent="-173038">
              <a:buClr>
                <a:schemeClr val="accent2">
                  <a:lumMod val="75000"/>
                </a:schemeClr>
              </a:buClr>
              <a:buFont typeface="Wingdings" panose="05000000000000000000" pitchFamily="2" charset="2"/>
              <a:buChar char="§"/>
            </a:pPr>
            <a:r>
              <a:rPr lang="en-US" sz="2200" dirty="0">
                <a:ea typeface="Calibri"/>
                <a:cs typeface="Calibri"/>
              </a:rPr>
              <a:t>Obtaining quotes from subs</a:t>
            </a:r>
          </a:p>
        </p:txBody>
      </p:sp>
      <p:sp>
        <p:nvSpPr>
          <p:cNvPr id="4" name="Slide Number Placeholder 3">
            <a:extLst>
              <a:ext uri="{FF2B5EF4-FFF2-40B4-BE49-F238E27FC236}">
                <a16:creationId xmlns:a16="http://schemas.microsoft.com/office/drawing/2014/main" id="{E3E5261C-ADF4-08B7-860A-DB67DC077F31}"/>
              </a:ext>
            </a:extLst>
          </p:cNvPr>
          <p:cNvSpPr>
            <a:spLocks noGrp="1"/>
          </p:cNvSpPr>
          <p:nvPr>
            <p:ph type="sldNum" sz="quarter" idx="12"/>
          </p:nvPr>
        </p:nvSpPr>
        <p:spPr/>
        <p:txBody>
          <a:bodyPr/>
          <a:lstStyle/>
          <a:p>
            <a:fld id="{330EA680-D336-4FF7-8B7A-9848BB0A1C32}" type="slidenum">
              <a:rPr lang="en-US" smtClean="0"/>
              <a:pPr/>
              <a:t>14</a:t>
            </a:fld>
            <a:endParaRPr lang="en-US" dirty="0"/>
          </a:p>
        </p:txBody>
      </p:sp>
      <p:pic>
        <p:nvPicPr>
          <p:cNvPr id="2050" name="Picture 2" descr="Your Step-by-Step Guide to Writing a Good Research Methodology">
            <a:extLst>
              <a:ext uri="{FF2B5EF4-FFF2-40B4-BE49-F238E27FC236}">
                <a16:creationId xmlns:a16="http://schemas.microsoft.com/office/drawing/2014/main" id="{8E045A39-F516-6686-2B9A-99F39FA0967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137" t="12335" r="12592" b="29106"/>
          <a:stretch/>
        </p:blipFill>
        <p:spPr bwMode="auto">
          <a:xfrm>
            <a:off x="6705766" y="2854322"/>
            <a:ext cx="4669629" cy="2404071"/>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1">
            <a:extLst>
              <a:ext uri="{FF2B5EF4-FFF2-40B4-BE49-F238E27FC236}">
                <a16:creationId xmlns:a16="http://schemas.microsoft.com/office/drawing/2014/main" id="{2864AB7D-F732-47E4-8AD9-F1024EBC4A5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7850" y="-1"/>
            <a:ext cx="876300" cy="876300"/>
          </a:xfrm>
          <a:prstGeom prst="rect">
            <a:avLst/>
          </a:prstGeom>
        </p:spPr>
      </p:pic>
      <p:pic>
        <p:nvPicPr>
          <p:cNvPr id="9" name="Picture 3">
            <a:extLst>
              <a:ext uri="{FF2B5EF4-FFF2-40B4-BE49-F238E27FC236}">
                <a16:creationId xmlns:a16="http://schemas.microsoft.com/office/drawing/2014/main" id="{68BB53F7-4445-469E-7B55-3156A9766C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8631" b="16267"/>
          <a:stretch>
            <a:fillRect/>
          </a:stretch>
        </p:blipFill>
        <p:spPr bwMode="auto">
          <a:xfrm>
            <a:off x="9736731" y="233146"/>
            <a:ext cx="2097071" cy="3604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a:extLst>
              <a:ext uri="{FF2B5EF4-FFF2-40B4-BE49-F238E27FC236}">
                <a16:creationId xmlns:a16="http://schemas.microsoft.com/office/drawing/2014/main" id="{41FE64A3-C669-E7D0-F517-6EA675E0F6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98" y="234877"/>
            <a:ext cx="2876758" cy="40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474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7" name="Rectangle 46">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9" name="Straight Connector 48">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6BB9730C-14BA-4087-9AF5-4019567721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04C8AB72-CC2C-4452-A54B-A3EB92AD2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Title 1">
            <a:extLst>
              <a:ext uri="{FF2B5EF4-FFF2-40B4-BE49-F238E27FC236}">
                <a16:creationId xmlns:a16="http://schemas.microsoft.com/office/drawing/2014/main" id="{1FF4D4F9-3D8F-A158-125C-C7EE4194D084}"/>
              </a:ext>
            </a:extLst>
          </p:cNvPr>
          <p:cNvSpPr txBox="1">
            <a:spLocks/>
          </p:cNvSpPr>
          <p:nvPr/>
        </p:nvSpPr>
        <p:spPr>
          <a:xfrm>
            <a:off x="1065197" y="5365964"/>
            <a:ext cx="10058400" cy="1100830"/>
          </a:xfrm>
          <a:prstGeom prst="rect">
            <a:avLst/>
          </a:prstGeom>
        </p:spPr>
        <p:txBody>
          <a:bodyPr vert="horz" lIns="91440" tIns="45720" rIns="91440" bIns="45720" rtlCol="0" anchor="b">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600"/>
              </a:spcAft>
              <a:buClrTx/>
              <a:buSzTx/>
              <a:buFontTx/>
              <a:buNone/>
              <a:tabLst/>
              <a:defRPr/>
            </a:pPr>
            <a:r>
              <a:rPr kumimoji="0" lang="en-US" sz="3600" b="0" i="0" u="none" strike="noStrike" kern="1200" cap="none" spc="-50" normalizeH="0" baseline="0" noProof="0" dirty="0">
                <a:ln>
                  <a:noFill/>
                </a:ln>
                <a:solidFill>
                  <a:srgbClr val="FFFFFF"/>
                </a:solidFill>
                <a:effectLst/>
                <a:uLnTx/>
                <a:uFillTx/>
                <a:latin typeface="Calibri Light" panose="020F0302020204030204"/>
                <a:ea typeface="+mj-ea"/>
                <a:cs typeface="+mj-cs"/>
              </a:rPr>
              <a:t>Categories of Energy Modeling Analysis for </a:t>
            </a:r>
          </a:p>
          <a:p>
            <a:pPr marL="0" marR="0" lvl="0" indent="0" algn="ctr" defTabSz="914400" rtl="0" eaLnBrk="1" fontAlgn="auto" latinLnBrk="0" hangingPunct="1">
              <a:lnSpc>
                <a:spcPct val="85000"/>
              </a:lnSpc>
              <a:spcBef>
                <a:spcPct val="0"/>
              </a:spcBef>
              <a:spcAft>
                <a:spcPts val="600"/>
              </a:spcAft>
              <a:buClrTx/>
              <a:buSzTx/>
              <a:buFontTx/>
              <a:buNone/>
              <a:tabLst/>
              <a:defRPr/>
            </a:pPr>
            <a:r>
              <a:rPr kumimoji="0" lang="en-US" sz="3600" b="0" i="0" u="none" strike="noStrike" kern="1200" cap="none" spc="-50" normalizeH="0" baseline="0" noProof="0" dirty="0">
                <a:ln>
                  <a:noFill/>
                </a:ln>
                <a:solidFill>
                  <a:srgbClr val="FFFFFF"/>
                </a:solidFill>
                <a:effectLst/>
                <a:uLnTx/>
                <a:uFillTx/>
                <a:latin typeface="Calibri Light" panose="020F0302020204030204"/>
                <a:ea typeface="+mj-ea"/>
                <a:cs typeface="+mj-cs"/>
              </a:rPr>
              <a:t>Single and Small Multi-family</a:t>
            </a:r>
          </a:p>
        </p:txBody>
      </p:sp>
      <p:sp>
        <p:nvSpPr>
          <p:cNvPr id="55" name="Rectangle 54">
            <a:extLst>
              <a:ext uri="{FF2B5EF4-FFF2-40B4-BE49-F238E27FC236}">
                <a16:creationId xmlns:a16="http://schemas.microsoft.com/office/drawing/2014/main" id="{48F3622B-3E4C-4435-A51C-9D6FD1C2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3FA50A03-DD39-466D-29DD-3B203003C16C}"/>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30EA680-D336-4FF7-8B7A-9848BB0A1C32}" type="slidenum">
              <a:rPr kumimoji="0" lang="en-US"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B8A70D9-8DF3-2EF7-1DB8-EA96D8203C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806" b="2682"/>
          <a:stretch/>
        </p:blipFill>
        <p:spPr bwMode="auto">
          <a:xfrm>
            <a:off x="1158240" y="1086250"/>
            <a:ext cx="9875520" cy="3612249"/>
          </a:xfrm>
          <a:prstGeom prst="rect">
            <a:avLst/>
          </a:prstGeom>
          <a:noFill/>
          <a:ln>
            <a:noFill/>
          </a:ln>
          <a:extLst>
            <a:ext uri="{53640926-AAD7-44D8-BBD7-CCE9431645EC}">
              <a14:shadowObscured xmlns:a14="http://schemas.microsoft.com/office/drawing/2010/main"/>
            </a:ext>
          </a:extLst>
        </p:spPr>
      </p:pic>
      <p:pic>
        <p:nvPicPr>
          <p:cNvPr id="2" name="Picture 4" descr="Vice President of Business Development — Ekotrope">
            <a:extLst>
              <a:ext uri="{FF2B5EF4-FFF2-40B4-BE49-F238E27FC236}">
                <a16:creationId xmlns:a16="http://schemas.microsoft.com/office/drawing/2014/main" id="{E3722511-4E8F-14A9-5A9C-A95A5DDD9B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0347" y="3536294"/>
            <a:ext cx="3783036" cy="1011766"/>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1">
            <a:extLst>
              <a:ext uri="{FF2B5EF4-FFF2-40B4-BE49-F238E27FC236}">
                <a16:creationId xmlns:a16="http://schemas.microsoft.com/office/drawing/2014/main" id="{55C12B6C-7CD9-04B1-F15D-344EC846A8F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7850" y="-1"/>
            <a:ext cx="876300" cy="876300"/>
          </a:xfrm>
          <a:prstGeom prst="rect">
            <a:avLst/>
          </a:prstGeom>
        </p:spPr>
      </p:pic>
      <p:pic>
        <p:nvPicPr>
          <p:cNvPr id="9" name="Picture 3">
            <a:extLst>
              <a:ext uri="{FF2B5EF4-FFF2-40B4-BE49-F238E27FC236}">
                <a16:creationId xmlns:a16="http://schemas.microsoft.com/office/drawing/2014/main" id="{B999FC6C-024D-F5F7-BD66-005AEF7A87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8631" b="16267"/>
          <a:stretch>
            <a:fillRect/>
          </a:stretch>
        </p:blipFill>
        <p:spPr bwMode="auto">
          <a:xfrm>
            <a:off x="9736731" y="233146"/>
            <a:ext cx="2097071" cy="3604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8339F58-6355-9523-629E-E3FC5B6C7A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98" y="234877"/>
            <a:ext cx="2876758" cy="40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735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17E1-D3A8-4A11-AD8C-B3E8BB964480}"/>
              </a:ext>
            </a:extLst>
          </p:cNvPr>
          <p:cNvSpPr>
            <a:spLocks noGrp="1"/>
          </p:cNvSpPr>
          <p:nvPr>
            <p:ph type="title"/>
          </p:nvPr>
        </p:nvSpPr>
        <p:spPr>
          <a:xfrm>
            <a:off x="3836504" y="758952"/>
            <a:ext cx="7319175" cy="3566160"/>
          </a:xfrm>
        </p:spPr>
        <p:txBody>
          <a:bodyPr vert="horz" lIns="91440" tIns="45720" rIns="91440" bIns="45720" rtlCol="0" anchor="b">
            <a:normAutofit/>
          </a:bodyPr>
          <a:lstStyle/>
          <a:p>
            <a:r>
              <a:rPr lang="en-US" sz="8000">
                <a:solidFill>
                  <a:schemeClr val="tx1">
                    <a:lumMod val="85000"/>
                    <a:lumOff val="15000"/>
                  </a:schemeClr>
                </a:solidFill>
              </a:rPr>
              <a:t>Single Family Model Homes</a:t>
            </a:r>
          </a:p>
        </p:txBody>
      </p:sp>
      <p:sp>
        <p:nvSpPr>
          <p:cNvPr id="5" name="Slide Number Placeholder 4">
            <a:extLst>
              <a:ext uri="{FF2B5EF4-FFF2-40B4-BE49-F238E27FC236}">
                <a16:creationId xmlns:a16="http://schemas.microsoft.com/office/drawing/2014/main" id="{4237CDF1-BF7D-C238-4577-C12BB902A45F}"/>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330EA680-D336-4FF7-8B7A-9848BB0A1C32}" type="slidenum">
              <a:rPr lang="en-US" smtClean="0"/>
              <a:pPr defTabSz="914400">
                <a:spcAft>
                  <a:spcPts val="600"/>
                </a:spcAft>
              </a:pPr>
              <a:t>16</a:t>
            </a:fld>
            <a:endParaRPr lang="en-US"/>
          </a:p>
        </p:txBody>
      </p:sp>
      <p:pic>
        <p:nvPicPr>
          <p:cNvPr id="1026" name="Picture 2" descr="Chase Skogen Construction - Chase Skogen Construction">
            <a:extLst>
              <a:ext uri="{FF2B5EF4-FFF2-40B4-BE49-F238E27FC236}">
                <a16:creationId xmlns:a16="http://schemas.microsoft.com/office/drawing/2014/main" id="{55660D4E-9FF3-98FA-241A-D209AD131272}"/>
              </a:ext>
            </a:extLst>
          </p:cNvPr>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653488" y="2043081"/>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1">
            <a:extLst>
              <a:ext uri="{FF2B5EF4-FFF2-40B4-BE49-F238E27FC236}">
                <a16:creationId xmlns:a16="http://schemas.microsoft.com/office/drawing/2014/main" id="{15044216-9675-16D1-6292-EAF6C61F9EB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7850" y="-1"/>
            <a:ext cx="876300" cy="876300"/>
          </a:xfrm>
          <a:prstGeom prst="rect">
            <a:avLst/>
          </a:prstGeom>
        </p:spPr>
      </p:pic>
      <p:pic>
        <p:nvPicPr>
          <p:cNvPr id="9" name="Picture 3">
            <a:extLst>
              <a:ext uri="{FF2B5EF4-FFF2-40B4-BE49-F238E27FC236}">
                <a16:creationId xmlns:a16="http://schemas.microsoft.com/office/drawing/2014/main" id="{B05377B1-7CA4-7487-B7B3-4C48D201E3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8631" b="16267"/>
          <a:stretch>
            <a:fillRect/>
          </a:stretch>
        </p:blipFill>
        <p:spPr bwMode="auto">
          <a:xfrm>
            <a:off x="9736731" y="233146"/>
            <a:ext cx="2097071" cy="3604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
            <a:extLst>
              <a:ext uri="{FF2B5EF4-FFF2-40B4-BE49-F238E27FC236}">
                <a16:creationId xmlns:a16="http://schemas.microsoft.com/office/drawing/2014/main" id="{AC12CF7A-2524-C685-6402-168B302C5B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98" y="234877"/>
            <a:ext cx="2876758" cy="40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379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7" name="Rectangle 46">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9" name="Straight Connector 48">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6BB9730C-14BA-4087-9AF5-4019567721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04C8AB72-CC2C-4452-A54B-A3EB92AD2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Title 1">
            <a:extLst>
              <a:ext uri="{FF2B5EF4-FFF2-40B4-BE49-F238E27FC236}">
                <a16:creationId xmlns:a16="http://schemas.microsoft.com/office/drawing/2014/main" id="{1FF4D4F9-3D8F-A158-125C-C7EE4194D084}"/>
              </a:ext>
            </a:extLst>
          </p:cNvPr>
          <p:cNvSpPr txBox="1">
            <a:spLocks/>
          </p:cNvSpPr>
          <p:nvPr/>
        </p:nvSpPr>
        <p:spPr>
          <a:xfrm>
            <a:off x="1065197" y="5120640"/>
            <a:ext cx="10058400" cy="82296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600"/>
              </a:spcAft>
              <a:buClrTx/>
              <a:buSzTx/>
              <a:buFontTx/>
              <a:buNone/>
              <a:tabLst/>
              <a:defRPr/>
            </a:pPr>
            <a:r>
              <a:rPr lang="en-US" sz="3600" dirty="0">
                <a:solidFill>
                  <a:srgbClr val="FFFFFF"/>
                </a:solidFill>
              </a:rPr>
              <a:t>Single Family Model Home</a:t>
            </a:r>
            <a:r>
              <a:rPr kumimoji="0" lang="en-US" sz="3600" b="0" i="0" u="none" strike="noStrike" kern="1200" cap="none" spc="-50" normalizeH="0" baseline="0" noProof="0" dirty="0">
                <a:ln>
                  <a:noFill/>
                </a:ln>
                <a:solidFill>
                  <a:srgbClr val="FFFFFF"/>
                </a:solidFill>
                <a:effectLst/>
                <a:uLnTx/>
                <a:uFillTx/>
                <a:latin typeface="Calibri Light" panose="020F0302020204030204"/>
                <a:ea typeface="+mj-ea"/>
                <a:cs typeface="+mj-cs"/>
              </a:rPr>
              <a:t> &amp; General Parameters</a:t>
            </a:r>
          </a:p>
        </p:txBody>
      </p:sp>
      <p:sp>
        <p:nvSpPr>
          <p:cNvPr id="55" name="Rectangle 54">
            <a:extLst>
              <a:ext uri="{FF2B5EF4-FFF2-40B4-BE49-F238E27FC236}">
                <a16:creationId xmlns:a16="http://schemas.microsoft.com/office/drawing/2014/main" id="{48F3622B-3E4C-4435-A51C-9D6FD1C2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3FA50A03-DD39-466D-29DD-3B203003C16C}"/>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30EA680-D336-4FF7-8B7A-9848BB0A1C32}" type="slidenum">
              <a:rPr kumimoji="0" lang="en-US"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17</a:t>
            </a:fld>
            <a:endParaRPr kumimoji="0" lang="en-US"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E5664971-BF1C-541C-1AFE-AA5C05C852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415" b="4414"/>
          <a:stretch/>
        </p:blipFill>
        <p:spPr bwMode="auto">
          <a:xfrm>
            <a:off x="5341684" y="1782718"/>
            <a:ext cx="6137194" cy="2393100"/>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4CC2D68E-D028-6255-E6BF-4D6D7E7B83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319" t="14529" r="23984" b="13802"/>
          <a:stretch/>
        </p:blipFill>
        <p:spPr bwMode="auto">
          <a:xfrm>
            <a:off x="141226" y="892759"/>
            <a:ext cx="4828696" cy="3917009"/>
          </a:xfrm>
          <a:prstGeom prst="rect">
            <a:avLst/>
          </a:prstGeom>
          <a:noFill/>
          <a:extLst>
            <a:ext uri="{53640926-AAD7-44D8-BBD7-CCE9431645EC}">
              <a14:shadowObscured xmlns:a14="http://schemas.microsoft.com/office/drawing/2010/main"/>
            </a:ext>
          </a:extLst>
        </p:spPr>
      </p:pic>
      <p:pic>
        <p:nvPicPr>
          <p:cNvPr id="6" name="Graphic 1">
            <a:extLst>
              <a:ext uri="{FF2B5EF4-FFF2-40B4-BE49-F238E27FC236}">
                <a16:creationId xmlns:a16="http://schemas.microsoft.com/office/drawing/2014/main" id="{46A1E189-F2A6-23A8-7A56-A0A4C4E94E0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7850" y="-1"/>
            <a:ext cx="876300" cy="876300"/>
          </a:xfrm>
          <a:prstGeom prst="rect">
            <a:avLst/>
          </a:prstGeom>
        </p:spPr>
      </p:pic>
      <p:pic>
        <p:nvPicPr>
          <p:cNvPr id="9" name="Picture 3">
            <a:extLst>
              <a:ext uri="{FF2B5EF4-FFF2-40B4-BE49-F238E27FC236}">
                <a16:creationId xmlns:a16="http://schemas.microsoft.com/office/drawing/2014/main" id="{8D2C7459-45BC-A88C-9CE8-9FCA3CD2A8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8631" b="16267"/>
          <a:stretch>
            <a:fillRect/>
          </a:stretch>
        </p:blipFill>
        <p:spPr bwMode="auto">
          <a:xfrm>
            <a:off x="9736731" y="233146"/>
            <a:ext cx="2097071" cy="3604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
            <a:extLst>
              <a:ext uri="{FF2B5EF4-FFF2-40B4-BE49-F238E27FC236}">
                <a16:creationId xmlns:a16="http://schemas.microsoft.com/office/drawing/2014/main" id="{3C4C6B28-5A48-B389-A961-CF24BF7A4A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98" y="234877"/>
            <a:ext cx="2876758" cy="40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189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7" name="Rectangle 76">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79" name="Straight Connector 78">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1" name="Rectangle 80">
            <a:extLst>
              <a:ext uri="{FF2B5EF4-FFF2-40B4-BE49-F238E27FC236}">
                <a16:creationId xmlns:a16="http://schemas.microsoft.com/office/drawing/2014/main" id="{6BB9730C-14BA-4087-9AF5-4019567721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04C8AB72-CC2C-4452-A54B-A3EB92AD2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Title 1">
            <a:extLst>
              <a:ext uri="{FF2B5EF4-FFF2-40B4-BE49-F238E27FC236}">
                <a16:creationId xmlns:a16="http://schemas.microsoft.com/office/drawing/2014/main" id="{1FF4D4F9-3D8F-A158-125C-C7EE4194D084}"/>
              </a:ext>
            </a:extLst>
          </p:cNvPr>
          <p:cNvSpPr txBox="1">
            <a:spLocks/>
          </p:cNvSpPr>
          <p:nvPr/>
        </p:nvSpPr>
        <p:spPr>
          <a:xfrm>
            <a:off x="1065197" y="5120639"/>
            <a:ext cx="10058400" cy="133914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600"/>
              </a:spcAft>
              <a:buClrTx/>
              <a:buSzTx/>
              <a:buFontTx/>
              <a:buNone/>
              <a:tabLst/>
              <a:defRPr/>
            </a:pPr>
            <a:r>
              <a:rPr kumimoji="0" lang="en-US" sz="3600" b="0" i="0" u="none" strike="noStrike" kern="1200" cap="none" spc="-50" normalizeH="0" baseline="0" noProof="0" dirty="0">
                <a:ln>
                  <a:noFill/>
                </a:ln>
                <a:solidFill>
                  <a:srgbClr val="FFFFFF"/>
                </a:solidFill>
                <a:effectLst/>
                <a:uLnTx/>
                <a:uFillTx/>
                <a:latin typeface="Calibri Light" panose="020F0302020204030204"/>
                <a:ea typeface="+mj-ea"/>
                <a:cs typeface="+mj-cs"/>
              </a:rPr>
              <a:t>Specifications of Single-family Model Home for </a:t>
            </a:r>
          </a:p>
          <a:p>
            <a:pPr marL="0" marR="0" lvl="0" indent="0" algn="ctr" defTabSz="914400" rtl="0" eaLnBrk="1" fontAlgn="auto" latinLnBrk="0" hangingPunct="1">
              <a:lnSpc>
                <a:spcPct val="85000"/>
              </a:lnSpc>
              <a:spcBef>
                <a:spcPct val="0"/>
              </a:spcBef>
              <a:spcAft>
                <a:spcPts val="600"/>
              </a:spcAft>
              <a:buClrTx/>
              <a:buSzTx/>
              <a:buFontTx/>
              <a:buNone/>
              <a:tabLst/>
              <a:defRPr/>
            </a:pPr>
            <a:r>
              <a:rPr kumimoji="0" lang="en-US" sz="3600" b="0" i="0" u="none" strike="noStrike" kern="1200" cap="none" spc="-50" normalizeH="0" baseline="0" noProof="0" dirty="0">
                <a:ln>
                  <a:noFill/>
                </a:ln>
                <a:solidFill>
                  <a:srgbClr val="FFFFFF"/>
                </a:solidFill>
                <a:effectLst/>
                <a:uLnTx/>
                <a:uFillTx/>
                <a:latin typeface="Calibri Light" panose="020F0302020204030204"/>
                <a:ea typeface="+mj-ea"/>
                <a:cs typeface="+mj-cs"/>
              </a:rPr>
              <a:t>4 Different Scenarios</a:t>
            </a:r>
          </a:p>
        </p:txBody>
      </p:sp>
      <p:pic>
        <p:nvPicPr>
          <p:cNvPr id="2" name="Picture 1">
            <a:extLst>
              <a:ext uri="{FF2B5EF4-FFF2-40B4-BE49-F238E27FC236}">
                <a16:creationId xmlns:a16="http://schemas.microsoft.com/office/drawing/2014/main" id="{A2E683AE-4E7E-6EF7-E60D-B2A712A26A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213498" y="912691"/>
            <a:ext cx="7863840" cy="3918257"/>
          </a:xfrm>
          <a:prstGeom prst="rect">
            <a:avLst/>
          </a:prstGeom>
          <a:noFill/>
        </p:spPr>
      </p:pic>
      <p:sp>
        <p:nvSpPr>
          <p:cNvPr id="85" name="Rectangle 84">
            <a:extLst>
              <a:ext uri="{FF2B5EF4-FFF2-40B4-BE49-F238E27FC236}">
                <a16:creationId xmlns:a16="http://schemas.microsoft.com/office/drawing/2014/main" id="{48F3622B-3E4C-4435-A51C-9D6FD1C2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3FA50A03-DD39-466D-29DD-3B203003C16C}"/>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30EA680-D336-4FF7-8B7A-9848BB0A1C32}" type="slidenum">
              <a:rPr kumimoji="0" lang="en-US" sz="16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 name="Graphic 1">
            <a:extLst>
              <a:ext uri="{FF2B5EF4-FFF2-40B4-BE49-F238E27FC236}">
                <a16:creationId xmlns:a16="http://schemas.microsoft.com/office/drawing/2014/main" id="{A49177CE-AAC9-EC81-EECC-81D7C812605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7850" y="-1"/>
            <a:ext cx="876300" cy="876300"/>
          </a:xfrm>
          <a:prstGeom prst="rect">
            <a:avLst/>
          </a:prstGeom>
        </p:spPr>
      </p:pic>
      <p:pic>
        <p:nvPicPr>
          <p:cNvPr id="7" name="Picture 3">
            <a:extLst>
              <a:ext uri="{FF2B5EF4-FFF2-40B4-BE49-F238E27FC236}">
                <a16:creationId xmlns:a16="http://schemas.microsoft.com/office/drawing/2014/main" id="{4D3AA4DE-6300-95C2-AE73-ABD88FE6AC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8631" b="16267"/>
          <a:stretch>
            <a:fillRect/>
          </a:stretch>
        </p:blipFill>
        <p:spPr bwMode="auto">
          <a:xfrm>
            <a:off x="9736731" y="233146"/>
            <a:ext cx="2097071" cy="3604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a:extLst>
              <a:ext uri="{FF2B5EF4-FFF2-40B4-BE49-F238E27FC236}">
                <a16:creationId xmlns:a16="http://schemas.microsoft.com/office/drawing/2014/main" id="{C708DCBA-EBF2-AA01-1B72-1481D036EA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98" y="234877"/>
            <a:ext cx="2876758" cy="40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805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7" name="Rectangle 46">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9" name="Straight Connector 48">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6BB9730C-14BA-4087-9AF5-4019567721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04C8AB72-CC2C-4452-A54B-A3EB92AD2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Title 1">
            <a:extLst>
              <a:ext uri="{FF2B5EF4-FFF2-40B4-BE49-F238E27FC236}">
                <a16:creationId xmlns:a16="http://schemas.microsoft.com/office/drawing/2014/main" id="{1FF4D4F9-3D8F-A158-125C-C7EE4194D084}"/>
              </a:ext>
            </a:extLst>
          </p:cNvPr>
          <p:cNvSpPr txBox="1">
            <a:spLocks/>
          </p:cNvSpPr>
          <p:nvPr/>
        </p:nvSpPr>
        <p:spPr>
          <a:xfrm>
            <a:off x="1065197" y="5120640"/>
            <a:ext cx="10058400" cy="1346154"/>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600"/>
              </a:spcAft>
              <a:buClrTx/>
              <a:buSzTx/>
              <a:buFontTx/>
              <a:buNone/>
              <a:tabLst/>
              <a:defRPr/>
            </a:pPr>
            <a:r>
              <a:rPr kumimoji="0" lang="en-US" sz="3600" b="0" i="0" u="none" strike="noStrike" kern="1200" cap="none" spc="-50" normalizeH="0" baseline="0" noProof="0" dirty="0">
                <a:ln>
                  <a:noFill/>
                </a:ln>
                <a:solidFill>
                  <a:srgbClr val="FFFFFF"/>
                </a:solidFill>
                <a:effectLst/>
                <a:uLnTx/>
                <a:uFillTx/>
                <a:latin typeface="Calibri Light" panose="020F0302020204030204"/>
                <a:ea typeface="+mj-ea"/>
                <a:cs typeface="+mj-cs"/>
              </a:rPr>
              <a:t>Single Family Model Homes: </a:t>
            </a:r>
            <a:br>
              <a:rPr kumimoji="0" lang="en-US" sz="3600" b="0" i="0" u="none" strike="noStrike" kern="1200" cap="none" spc="-50" normalizeH="0" baseline="0" noProof="0" dirty="0">
                <a:ln>
                  <a:noFill/>
                </a:ln>
                <a:solidFill>
                  <a:srgbClr val="FFFFFF"/>
                </a:solidFill>
                <a:effectLst/>
                <a:uLnTx/>
                <a:uFillTx/>
                <a:latin typeface="Calibri Light" panose="020F0302020204030204"/>
                <a:ea typeface="+mj-ea"/>
                <a:cs typeface="+mj-cs"/>
              </a:rPr>
            </a:br>
            <a:r>
              <a:rPr kumimoji="0" lang="en-US" sz="3600" b="0" i="0" u="none" strike="noStrike" kern="1200" cap="none" spc="-50" normalizeH="0" baseline="0" noProof="0" dirty="0">
                <a:ln>
                  <a:noFill/>
                </a:ln>
                <a:solidFill>
                  <a:srgbClr val="FFFFFF"/>
                </a:solidFill>
                <a:effectLst/>
                <a:uLnTx/>
                <a:uFillTx/>
                <a:latin typeface="Calibri Light" panose="020F0302020204030204"/>
                <a:ea typeface="+mj-ea"/>
                <a:cs typeface="+mj-cs"/>
              </a:rPr>
              <a:t>Construction Cost Differences for All Scenarios Compared to the Single-Family Base Model Home (HERS 55)</a:t>
            </a:r>
          </a:p>
        </p:txBody>
      </p:sp>
      <p:sp>
        <p:nvSpPr>
          <p:cNvPr id="55" name="Rectangle 54">
            <a:extLst>
              <a:ext uri="{FF2B5EF4-FFF2-40B4-BE49-F238E27FC236}">
                <a16:creationId xmlns:a16="http://schemas.microsoft.com/office/drawing/2014/main" id="{48F3622B-3E4C-4435-A51C-9D6FD1C2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3FA50A03-DD39-466D-29DD-3B203003C16C}"/>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30EA680-D336-4FF7-8B7A-9848BB0A1C32}" type="slidenum">
              <a:rPr kumimoji="0" lang="en-US"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en-US"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56C7E27-8A80-E85E-E279-B60229F6C0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6505" y="1579649"/>
            <a:ext cx="7315200" cy="2817091"/>
          </a:xfrm>
          <a:prstGeom prst="rect">
            <a:avLst/>
          </a:prstGeom>
          <a:noFill/>
          <a:ln>
            <a:noFill/>
          </a:ln>
        </p:spPr>
      </p:pic>
      <p:pic>
        <p:nvPicPr>
          <p:cNvPr id="3" name="Graphic 1">
            <a:extLst>
              <a:ext uri="{FF2B5EF4-FFF2-40B4-BE49-F238E27FC236}">
                <a16:creationId xmlns:a16="http://schemas.microsoft.com/office/drawing/2014/main" id="{2F6B9F20-DF2F-D64F-53C7-0624AD501F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7850" y="-1"/>
            <a:ext cx="876300" cy="876300"/>
          </a:xfrm>
          <a:prstGeom prst="rect">
            <a:avLst/>
          </a:prstGeom>
        </p:spPr>
      </p:pic>
      <p:pic>
        <p:nvPicPr>
          <p:cNvPr id="7" name="Picture 3">
            <a:extLst>
              <a:ext uri="{FF2B5EF4-FFF2-40B4-BE49-F238E27FC236}">
                <a16:creationId xmlns:a16="http://schemas.microsoft.com/office/drawing/2014/main" id="{77F60509-2D61-14B2-5EFA-8AE80515B0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8631" b="16267"/>
          <a:stretch>
            <a:fillRect/>
          </a:stretch>
        </p:blipFill>
        <p:spPr bwMode="auto">
          <a:xfrm>
            <a:off x="9736731" y="233146"/>
            <a:ext cx="2097071" cy="3604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8065A618-F0D7-4033-8428-B32EB16CE4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98" y="234877"/>
            <a:ext cx="2876758" cy="40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181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DA974-F453-48A0-B4D9-FE543F40D59D}"/>
              </a:ext>
            </a:extLst>
          </p:cNvPr>
          <p:cNvSpPr>
            <a:spLocks noGrp="1"/>
          </p:cNvSpPr>
          <p:nvPr>
            <p:ph type="title"/>
          </p:nvPr>
        </p:nvSpPr>
        <p:spPr/>
        <p:txBody>
          <a:bodyPr/>
          <a:lstStyle/>
          <a:p>
            <a:r>
              <a:rPr lang="en-US" dirty="0"/>
              <a:t>Starting points</a:t>
            </a:r>
          </a:p>
        </p:txBody>
      </p:sp>
      <p:sp>
        <p:nvSpPr>
          <p:cNvPr id="3" name="Content Placeholder 2">
            <a:extLst>
              <a:ext uri="{FF2B5EF4-FFF2-40B4-BE49-F238E27FC236}">
                <a16:creationId xmlns:a16="http://schemas.microsoft.com/office/drawing/2014/main" id="{FBE9BBD2-3944-4283-9C6E-0320DBD1644D}"/>
              </a:ext>
            </a:extLst>
          </p:cNvPr>
          <p:cNvSpPr>
            <a:spLocks noGrp="1"/>
          </p:cNvSpPr>
          <p:nvPr>
            <p:ph idx="1"/>
          </p:nvPr>
        </p:nvSpPr>
        <p:spPr/>
        <p:txBody>
          <a:bodyPr>
            <a:normAutofit lnSpcReduction="10000"/>
          </a:bodyPr>
          <a:lstStyle/>
          <a:p>
            <a:r>
              <a:rPr lang="en-US" dirty="0"/>
              <a:t>The urgency of the climate crisis cannot be overstated.</a:t>
            </a:r>
          </a:p>
          <a:p>
            <a:pPr lvl="1"/>
            <a:r>
              <a:rPr lang="en-US" dirty="0"/>
              <a:t>Massachusetts (and beyond) must immediately decrease carbon emissions from the residential building sector with a goal of net-zero carbon emissions.</a:t>
            </a:r>
          </a:p>
          <a:p>
            <a:pPr lvl="1"/>
            <a:r>
              <a:rPr lang="en-US" dirty="0"/>
              <a:t>The stretch energy code and the specialized stretch energy code are positive steps towards that goal and more remains to be done.</a:t>
            </a:r>
          </a:p>
          <a:p>
            <a:pPr lvl="1"/>
            <a:endParaRPr lang="en-US" dirty="0"/>
          </a:p>
          <a:p>
            <a:r>
              <a:rPr lang="en-US" dirty="0"/>
              <a:t>The crisis of housing affordability is also urgent. </a:t>
            </a:r>
          </a:p>
          <a:p>
            <a:pPr lvl="1"/>
            <a:r>
              <a:rPr lang="en-US" dirty="0"/>
              <a:t>The cost of the median home in Massachusetts is the third highest in the nation.</a:t>
            </a:r>
          </a:p>
          <a:p>
            <a:pPr lvl="1"/>
            <a:r>
              <a:rPr lang="en-US" dirty="0"/>
              <a:t>1 out of 4 renters and 1 out of 10 homeowners in Massachusetts are paying more than half of their income to housing costs.</a:t>
            </a:r>
          </a:p>
          <a:p>
            <a:pPr marL="201168" lvl="1" indent="0">
              <a:buNone/>
            </a:pPr>
            <a:endParaRPr lang="en-US" dirty="0"/>
          </a:p>
          <a:p>
            <a:r>
              <a:rPr lang="en-US" dirty="0"/>
              <a:t>We need additional strategies that can decrease carbon emissions and advance affordability simultaneously.</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911C50F9-3796-4C48-8D31-55D7F6601586}"/>
              </a:ext>
            </a:extLst>
          </p:cNvPr>
          <p:cNvSpPr>
            <a:spLocks noGrp="1"/>
          </p:cNvSpPr>
          <p:nvPr>
            <p:ph type="sldNum" sz="quarter" idx="12"/>
          </p:nvPr>
        </p:nvSpPr>
        <p:spPr/>
        <p:txBody>
          <a:bodyPr/>
          <a:lstStyle/>
          <a:p>
            <a:fld id="{330EA680-D336-4FF7-8B7A-9848BB0A1C32}" type="slidenum">
              <a:rPr lang="en-US" smtClean="0"/>
              <a:pPr/>
              <a:t>2</a:t>
            </a:fld>
            <a:endParaRPr lang="en-US" dirty="0"/>
          </a:p>
        </p:txBody>
      </p:sp>
      <p:pic>
        <p:nvPicPr>
          <p:cNvPr id="5" name="Graphic 1">
            <a:extLst>
              <a:ext uri="{FF2B5EF4-FFF2-40B4-BE49-F238E27FC236}">
                <a16:creationId xmlns:a16="http://schemas.microsoft.com/office/drawing/2014/main" id="{03A0001A-A061-C451-064D-8BBB1CA65B2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7850" y="-1"/>
            <a:ext cx="876300" cy="876300"/>
          </a:xfrm>
          <a:prstGeom prst="rect">
            <a:avLst/>
          </a:prstGeom>
        </p:spPr>
      </p:pic>
      <p:pic>
        <p:nvPicPr>
          <p:cNvPr id="7" name="Picture 3">
            <a:extLst>
              <a:ext uri="{FF2B5EF4-FFF2-40B4-BE49-F238E27FC236}">
                <a16:creationId xmlns:a16="http://schemas.microsoft.com/office/drawing/2014/main" id="{3D4F0419-A5CC-382D-4797-9F385A67F0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8631" b="16267"/>
          <a:stretch>
            <a:fillRect/>
          </a:stretch>
        </p:blipFill>
        <p:spPr bwMode="auto">
          <a:xfrm>
            <a:off x="9736731" y="233146"/>
            <a:ext cx="2097071" cy="3604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a:extLst>
              <a:ext uri="{FF2B5EF4-FFF2-40B4-BE49-F238E27FC236}">
                <a16:creationId xmlns:a16="http://schemas.microsoft.com/office/drawing/2014/main" id="{54849087-BE6F-9503-EE79-750F5712B0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98" y="234877"/>
            <a:ext cx="2876758" cy="40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729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7" name="Rectangle 46">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9" name="Straight Connector 48">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6BB9730C-14BA-4087-9AF5-4019567721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04C8AB72-CC2C-4452-A54B-A3EB92AD2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Title 1">
            <a:extLst>
              <a:ext uri="{FF2B5EF4-FFF2-40B4-BE49-F238E27FC236}">
                <a16:creationId xmlns:a16="http://schemas.microsoft.com/office/drawing/2014/main" id="{1FF4D4F9-3D8F-A158-125C-C7EE4194D084}"/>
              </a:ext>
            </a:extLst>
          </p:cNvPr>
          <p:cNvSpPr txBox="1">
            <a:spLocks/>
          </p:cNvSpPr>
          <p:nvPr/>
        </p:nvSpPr>
        <p:spPr>
          <a:xfrm>
            <a:off x="1065197" y="5120640"/>
            <a:ext cx="10058400" cy="1346154"/>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600"/>
              </a:spcAft>
              <a:buClrTx/>
              <a:buSzTx/>
              <a:buFontTx/>
              <a:buNone/>
              <a:tabLst/>
              <a:defRPr/>
            </a:pPr>
            <a:r>
              <a:rPr kumimoji="0" lang="en-US" sz="3600" b="0" i="0" u="none" strike="noStrike" kern="1200" cap="none" spc="-50" normalizeH="0" baseline="0" noProof="0" dirty="0">
                <a:ln>
                  <a:noFill/>
                </a:ln>
                <a:solidFill>
                  <a:srgbClr val="FFFFFF"/>
                </a:solidFill>
                <a:effectLst/>
                <a:uLnTx/>
                <a:uFillTx/>
                <a:latin typeface="Calibri Light" panose="020F0302020204030204"/>
                <a:ea typeface="+mj-ea"/>
                <a:cs typeface="+mj-cs"/>
              </a:rPr>
              <a:t>Single Family Model Homes: </a:t>
            </a:r>
            <a:br>
              <a:rPr kumimoji="0" lang="en-US" sz="3600" b="0" i="0" u="none" strike="noStrike" kern="1200" cap="none" spc="-50" normalizeH="0" baseline="0" noProof="0" dirty="0">
                <a:ln>
                  <a:noFill/>
                </a:ln>
                <a:solidFill>
                  <a:srgbClr val="FFFFFF"/>
                </a:solidFill>
                <a:effectLst/>
                <a:uLnTx/>
                <a:uFillTx/>
                <a:latin typeface="Calibri Light" panose="020F0302020204030204"/>
                <a:ea typeface="+mj-ea"/>
                <a:cs typeface="+mj-cs"/>
              </a:rPr>
            </a:br>
            <a:r>
              <a:rPr kumimoji="0" lang="en-US" sz="3600" b="0" i="0" u="none" strike="noStrike" kern="1200" cap="none" spc="-50" normalizeH="0" baseline="0" noProof="0" dirty="0">
                <a:ln>
                  <a:noFill/>
                </a:ln>
                <a:solidFill>
                  <a:srgbClr val="FFFFFF"/>
                </a:solidFill>
                <a:effectLst/>
                <a:uLnTx/>
                <a:uFillTx/>
                <a:latin typeface="Calibri Light" panose="020F0302020204030204"/>
                <a:ea typeface="+mj-ea"/>
                <a:cs typeface="+mj-cs"/>
              </a:rPr>
              <a:t>Construction Cost Differences for All Scenarios Compared to the Single-Family Base Model Home (HERS 55)</a:t>
            </a:r>
          </a:p>
        </p:txBody>
      </p:sp>
      <p:sp>
        <p:nvSpPr>
          <p:cNvPr id="55" name="Rectangle 54">
            <a:extLst>
              <a:ext uri="{FF2B5EF4-FFF2-40B4-BE49-F238E27FC236}">
                <a16:creationId xmlns:a16="http://schemas.microsoft.com/office/drawing/2014/main" id="{48F3622B-3E4C-4435-A51C-9D6FD1C2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3FA50A03-DD39-466D-29DD-3B203003C16C}"/>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30EA680-D336-4FF7-8B7A-9848BB0A1C32}" type="slidenum">
              <a:rPr kumimoji="0" lang="en-US"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266901C-0DD9-9FD8-D35B-42B4A8AC96B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1650" y="1615792"/>
            <a:ext cx="7772400" cy="3045172"/>
          </a:xfrm>
          <a:prstGeom prst="rect">
            <a:avLst/>
          </a:prstGeom>
          <a:noFill/>
          <a:ln>
            <a:noFill/>
          </a:ln>
        </p:spPr>
      </p:pic>
      <p:pic>
        <p:nvPicPr>
          <p:cNvPr id="2" name="Graphic 1">
            <a:extLst>
              <a:ext uri="{FF2B5EF4-FFF2-40B4-BE49-F238E27FC236}">
                <a16:creationId xmlns:a16="http://schemas.microsoft.com/office/drawing/2014/main" id="{AC4FE447-43AE-3ADC-A4AF-04B3B34C056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7850" y="-1"/>
            <a:ext cx="876300" cy="876300"/>
          </a:xfrm>
          <a:prstGeom prst="rect">
            <a:avLst/>
          </a:prstGeom>
        </p:spPr>
      </p:pic>
      <p:pic>
        <p:nvPicPr>
          <p:cNvPr id="7" name="Picture 3">
            <a:extLst>
              <a:ext uri="{FF2B5EF4-FFF2-40B4-BE49-F238E27FC236}">
                <a16:creationId xmlns:a16="http://schemas.microsoft.com/office/drawing/2014/main" id="{D749A4C2-0365-DC90-7E53-C22B9BADE2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8631" b="16267"/>
          <a:stretch>
            <a:fillRect/>
          </a:stretch>
        </p:blipFill>
        <p:spPr bwMode="auto">
          <a:xfrm>
            <a:off x="9736731" y="233146"/>
            <a:ext cx="2097071" cy="3604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D7E9D5C5-65EF-A205-40F3-CD18BF7E8B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98" y="234877"/>
            <a:ext cx="2876758" cy="40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817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17E1-D3A8-4A11-AD8C-B3E8BB964480}"/>
              </a:ext>
            </a:extLst>
          </p:cNvPr>
          <p:cNvSpPr>
            <a:spLocks noGrp="1"/>
          </p:cNvSpPr>
          <p:nvPr>
            <p:ph type="title"/>
          </p:nvPr>
        </p:nvSpPr>
        <p:spPr>
          <a:xfrm>
            <a:off x="3482940" y="758952"/>
            <a:ext cx="7672740" cy="3566160"/>
          </a:xfrm>
        </p:spPr>
        <p:txBody>
          <a:bodyPr vert="horz" lIns="91440" tIns="45720" rIns="91440" bIns="45720" rtlCol="0" anchor="b">
            <a:normAutofit/>
          </a:bodyPr>
          <a:lstStyle/>
          <a:p>
            <a:r>
              <a:rPr lang="en-US" sz="8000" dirty="0">
                <a:solidFill>
                  <a:schemeClr val="tx1">
                    <a:lumMod val="85000"/>
                    <a:lumOff val="15000"/>
                  </a:schemeClr>
                </a:solidFill>
              </a:rPr>
              <a:t>Small Multi-Family Model Homes</a:t>
            </a:r>
          </a:p>
        </p:txBody>
      </p:sp>
      <p:sp>
        <p:nvSpPr>
          <p:cNvPr id="5" name="Slide Number Placeholder 4">
            <a:extLst>
              <a:ext uri="{FF2B5EF4-FFF2-40B4-BE49-F238E27FC236}">
                <a16:creationId xmlns:a16="http://schemas.microsoft.com/office/drawing/2014/main" id="{4237CDF1-BF7D-C238-4577-C12BB902A45F}"/>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330EA680-D336-4FF7-8B7A-9848BB0A1C32}" type="slidenum">
              <a:rPr lang="en-US" smtClean="0"/>
              <a:pPr defTabSz="914400">
                <a:spcAft>
                  <a:spcPts val="600"/>
                </a:spcAft>
              </a:pPr>
              <a:t>21</a:t>
            </a:fld>
            <a:endParaRPr lang="en-US"/>
          </a:p>
        </p:txBody>
      </p:sp>
      <p:pic>
        <p:nvPicPr>
          <p:cNvPr id="3" name="Picture 2" descr="Chase Skogen Construction - Chase Skogen Construction">
            <a:extLst>
              <a:ext uri="{FF2B5EF4-FFF2-40B4-BE49-F238E27FC236}">
                <a16:creationId xmlns:a16="http://schemas.microsoft.com/office/drawing/2014/main" id="{9D7C9CBB-7B55-99C6-1D59-74FCB509FB1D}"/>
              </a:ext>
            </a:extLst>
          </p:cNvPr>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693672" y="2057400"/>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1">
            <a:extLst>
              <a:ext uri="{FF2B5EF4-FFF2-40B4-BE49-F238E27FC236}">
                <a16:creationId xmlns:a16="http://schemas.microsoft.com/office/drawing/2014/main" id="{D8E4A5F5-C0BE-4708-4A5B-3083FAB033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7850" y="-1"/>
            <a:ext cx="876300" cy="876300"/>
          </a:xfrm>
          <a:prstGeom prst="rect">
            <a:avLst/>
          </a:prstGeom>
        </p:spPr>
      </p:pic>
      <p:pic>
        <p:nvPicPr>
          <p:cNvPr id="8" name="Picture 3">
            <a:extLst>
              <a:ext uri="{FF2B5EF4-FFF2-40B4-BE49-F238E27FC236}">
                <a16:creationId xmlns:a16="http://schemas.microsoft.com/office/drawing/2014/main" id="{1871CE1C-0803-B740-14F4-1D215E0676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8631" b="16267"/>
          <a:stretch>
            <a:fillRect/>
          </a:stretch>
        </p:blipFill>
        <p:spPr bwMode="auto">
          <a:xfrm>
            <a:off x="9736731" y="233146"/>
            <a:ext cx="2097071" cy="3604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10597448-6987-DF00-9C4D-F5D8465804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98" y="234877"/>
            <a:ext cx="2876758" cy="40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899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0" name="Straight Connector 19">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F282C9D-8E41-4149-A80C-EE310297AE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912" b="15864"/>
          <a:stretch/>
        </p:blipFill>
        <p:spPr bwMode="auto">
          <a:xfrm>
            <a:off x="856467" y="888040"/>
            <a:ext cx="10479066" cy="3966758"/>
          </a:xfrm>
          <a:prstGeom prst="rect">
            <a:avLst/>
          </a:prstGeom>
          <a:noFill/>
          <a:extLst>
            <a:ext uri="{53640926-AAD7-44D8-BBD7-CCE9431645EC}">
              <a14:shadowObscured xmlns:a14="http://schemas.microsoft.com/office/drawing/2010/main"/>
            </a:ext>
          </a:extLst>
        </p:spPr>
      </p:pic>
      <p:sp>
        <p:nvSpPr>
          <p:cNvPr id="22" name="Rectangle 21">
            <a:extLst>
              <a:ext uri="{FF2B5EF4-FFF2-40B4-BE49-F238E27FC236}">
                <a16:creationId xmlns:a16="http://schemas.microsoft.com/office/drawing/2014/main" id="{278593E4-9F18-4133-8E6D-49F2BD5E1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4FB17E1-D3A8-4A11-AD8C-B3E8BB964480}"/>
              </a:ext>
            </a:extLst>
          </p:cNvPr>
          <p:cNvSpPr>
            <a:spLocks noGrp="1"/>
          </p:cNvSpPr>
          <p:nvPr>
            <p:ph type="title"/>
          </p:nvPr>
        </p:nvSpPr>
        <p:spPr>
          <a:xfrm>
            <a:off x="1065197" y="5120640"/>
            <a:ext cx="10058400" cy="822960"/>
          </a:xfrm>
        </p:spPr>
        <p:txBody>
          <a:bodyPr vert="horz" lIns="91440" tIns="45720" rIns="91440" bIns="45720" rtlCol="0" anchor="b">
            <a:normAutofit/>
          </a:bodyPr>
          <a:lstStyle/>
          <a:p>
            <a:pPr algn="ctr"/>
            <a:r>
              <a:rPr lang="en-US" sz="3600" dirty="0">
                <a:solidFill>
                  <a:srgbClr val="FFFFFF"/>
                </a:solidFill>
              </a:rPr>
              <a:t>Small Multi-Family Model Home</a:t>
            </a:r>
          </a:p>
        </p:txBody>
      </p:sp>
      <p:sp>
        <p:nvSpPr>
          <p:cNvPr id="24" name="Rectangle 23">
            <a:extLst>
              <a:ext uri="{FF2B5EF4-FFF2-40B4-BE49-F238E27FC236}">
                <a16:creationId xmlns:a16="http://schemas.microsoft.com/office/drawing/2014/main" id="{482D7CB0-CBA7-460E-824A-FAAA7D333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4237CDF1-BF7D-C238-4577-C12BB902A45F}"/>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330EA680-D336-4FF7-8B7A-9848BB0A1C32}" type="slidenum">
              <a:rPr lang="en-US" smtClean="0"/>
              <a:pPr defTabSz="914400">
                <a:spcAft>
                  <a:spcPts val="600"/>
                </a:spcAft>
              </a:pPr>
              <a:t>22</a:t>
            </a:fld>
            <a:endParaRPr lang="en-US" dirty="0"/>
          </a:p>
        </p:txBody>
      </p:sp>
      <p:pic>
        <p:nvPicPr>
          <p:cNvPr id="6" name="Graphic 1">
            <a:extLst>
              <a:ext uri="{FF2B5EF4-FFF2-40B4-BE49-F238E27FC236}">
                <a16:creationId xmlns:a16="http://schemas.microsoft.com/office/drawing/2014/main" id="{9FE3278B-C373-2E2E-AE4F-7612F453EC7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7850" y="-1"/>
            <a:ext cx="876300" cy="876300"/>
          </a:xfrm>
          <a:prstGeom prst="rect">
            <a:avLst/>
          </a:prstGeom>
        </p:spPr>
      </p:pic>
      <p:pic>
        <p:nvPicPr>
          <p:cNvPr id="8" name="Picture 3">
            <a:extLst>
              <a:ext uri="{FF2B5EF4-FFF2-40B4-BE49-F238E27FC236}">
                <a16:creationId xmlns:a16="http://schemas.microsoft.com/office/drawing/2014/main" id="{4D232713-A758-8219-E174-60BFCC0375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8631" b="16267"/>
          <a:stretch>
            <a:fillRect/>
          </a:stretch>
        </p:blipFill>
        <p:spPr bwMode="auto">
          <a:xfrm>
            <a:off x="9736731" y="233146"/>
            <a:ext cx="2097071" cy="3604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
            <a:extLst>
              <a:ext uri="{FF2B5EF4-FFF2-40B4-BE49-F238E27FC236}">
                <a16:creationId xmlns:a16="http://schemas.microsoft.com/office/drawing/2014/main" id="{A4AC7D44-38D7-AD87-B728-34B71314E6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98" y="234877"/>
            <a:ext cx="2876758" cy="40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164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7" name="Rectangle 46">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9" name="Straight Connector 48">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6BB9730C-14BA-4087-9AF5-4019567721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04C8AB72-CC2C-4452-A54B-A3EB92AD2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Title 1">
            <a:extLst>
              <a:ext uri="{FF2B5EF4-FFF2-40B4-BE49-F238E27FC236}">
                <a16:creationId xmlns:a16="http://schemas.microsoft.com/office/drawing/2014/main" id="{1FF4D4F9-3D8F-A158-125C-C7EE4194D084}"/>
              </a:ext>
            </a:extLst>
          </p:cNvPr>
          <p:cNvSpPr txBox="1">
            <a:spLocks/>
          </p:cNvSpPr>
          <p:nvPr/>
        </p:nvSpPr>
        <p:spPr>
          <a:xfrm>
            <a:off x="1065197" y="5120640"/>
            <a:ext cx="10058400" cy="82296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spcAft>
                <a:spcPts val="600"/>
              </a:spcAft>
            </a:pPr>
            <a:r>
              <a:rPr lang="en-US" sz="3600" dirty="0">
                <a:solidFill>
                  <a:srgbClr val="FFFFFF"/>
                </a:solidFill>
              </a:rPr>
              <a:t>Small Multi-Family Model Home: General Parameters</a:t>
            </a:r>
          </a:p>
        </p:txBody>
      </p:sp>
      <p:pic>
        <p:nvPicPr>
          <p:cNvPr id="12" name="Picture 11">
            <a:extLst>
              <a:ext uri="{FF2B5EF4-FFF2-40B4-BE49-F238E27FC236}">
                <a16:creationId xmlns:a16="http://schemas.microsoft.com/office/drawing/2014/main" id="{94FDF128-337F-2D9F-FB9D-059ECB2CFD5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632" b="4757"/>
          <a:stretch/>
        </p:blipFill>
        <p:spPr bwMode="auto">
          <a:xfrm>
            <a:off x="322111" y="1717293"/>
            <a:ext cx="11646613" cy="2844991"/>
          </a:xfrm>
          <a:prstGeom prst="rect">
            <a:avLst/>
          </a:prstGeom>
          <a:noFill/>
          <a:extLst>
            <a:ext uri="{53640926-AAD7-44D8-BBD7-CCE9431645EC}">
              <a14:shadowObscured xmlns:a14="http://schemas.microsoft.com/office/drawing/2010/main"/>
            </a:ext>
          </a:extLst>
        </p:spPr>
      </p:pic>
      <p:sp>
        <p:nvSpPr>
          <p:cNvPr id="55" name="Rectangle 54">
            <a:extLst>
              <a:ext uri="{FF2B5EF4-FFF2-40B4-BE49-F238E27FC236}">
                <a16:creationId xmlns:a16="http://schemas.microsoft.com/office/drawing/2014/main" id="{48F3622B-3E4C-4435-A51C-9D6FD1C2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3FA50A03-DD39-466D-29DD-3B203003C16C}"/>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330EA680-D336-4FF7-8B7A-9848BB0A1C32}" type="slidenum">
              <a:rPr kumimoji="0" lang="en-US" b="0" i="0" u="none" strike="noStrike" cap="none" spc="0" normalizeH="0" baseline="0" noProof="0" smtClean="0">
                <a:ln>
                  <a:noFill/>
                </a:ln>
                <a:effectLst/>
                <a:uLnTx/>
                <a:uFillTx/>
              </a:rPr>
              <a:pPr marR="0" lvl="0" indent="0" defTabSz="914400" fontAlgn="auto">
                <a:spcBef>
                  <a:spcPts val="0"/>
                </a:spcBef>
                <a:spcAft>
                  <a:spcPts val="600"/>
                </a:spcAft>
                <a:buClrTx/>
                <a:buSzTx/>
                <a:buFontTx/>
                <a:buNone/>
                <a:tabLst/>
                <a:defRPr/>
              </a:pPr>
              <a:t>23</a:t>
            </a:fld>
            <a:endParaRPr kumimoji="0" lang="en-US" b="0" i="0" u="none" strike="noStrike" cap="none" spc="0" normalizeH="0" baseline="0" noProof="0" dirty="0">
              <a:ln>
                <a:noFill/>
              </a:ln>
              <a:effectLst/>
              <a:uLnTx/>
              <a:uFillTx/>
            </a:endParaRPr>
          </a:p>
        </p:txBody>
      </p:sp>
      <p:pic>
        <p:nvPicPr>
          <p:cNvPr id="3" name="Graphic 1">
            <a:extLst>
              <a:ext uri="{FF2B5EF4-FFF2-40B4-BE49-F238E27FC236}">
                <a16:creationId xmlns:a16="http://schemas.microsoft.com/office/drawing/2014/main" id="{BB10DD87-7992-15C8-3842-91284525414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7850" y="-1"/>
            <a:ext cx="876300" cy="876300"/>
          </a:xfrm>
          <a:prstGeom prst="rect">
            <a:avLst/>
          </a:prstGeom>
        </p:spPr>
      </p:pic>
      <p:pic>
        <p:nvPicPr>
          <p:cNvPr id="6" name="Picture 3">
            <a:extLst>
              <a:ext uri="{FF2B5EF4-FFF2-40B4-BE49-F238E27FC236}">
                <a16:creationId xmlns:a16="http://schemas.microsoft.com/office/drawing/2014/main" id="{29CBD4A4-46E2-7C3D-123D-33C63FBD55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8631" b="16267"/>
          <a:stretch>
            <a:fillRect/>
          </a:stretch>
        </p:blipFill>
        <p:spPr bwMode="auto">
          <a:xfrm>
            <a:off x="9736731" y="233146"/>
            <a:ext cx="2097071" cy="36043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569365A-B6AF-A05B-83E2-F4DD1894AC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98" y="234877"/>
            <a:ext cx="2876758" cy="40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951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7" name="Rectangle 76">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79" name="Straight Connector 78">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1" name="Rectangle 80">
            <a:extLst>
              <a:ext uri="{FF2B5EF4-FFF2-40B4-BE49-F238E27FC236}">
                <a16:creationId xmlns:a16="http://schemas.microsoft.com/office/drawing/2014/main" id="{6BB9730C-14BA-4087-9AF5-4019567721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04C8AB72-CC2C-4452-A54B-A3EB92AD2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Title 1">
            <a:extLst>
              <a:ext uri="{FF2B5EF4-FFF2-40B4-BE49-F238E27FC236}">
                <a16:creationId xmlns:a16="http://schemas.microsoft.com/office/drawing/2014/main" id="{1FF4D4F9-3D8F-A158-125C-C7EE4194D084}"/>
              </a:ext>
            </a:extLst>
          </p:cNvPr>
          <p:cNvSpPr txBox="1">
            <a:spLocks/>
          </p:cNvSpPr>
          <p:nvPr/>
        </p:nvSpPr>
        <p:spPr>
          <a:xfrm>
            <a:off x="1065197" y="5120639"/>
            <a:ext cx="10058400" cy="133914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600"/>
              </a:spcAft>
              <a:buClrTx/>
              <a:buSzTx/>
              <a:buFontTx/>
              <a:buNone/>
              <a:tabLst/>
              <a:defRPr/>
            </a:pPr>
            <a:r>
              <a:rPr kumimoji="0" lang="en-US" sz="3600" b="0" i="0" u="none" strike="noStrike" kern="1200" cap="none" spc="-50" normalizeH="0" baseline="0" noProof="0" dirty="0">
                <a:ln>
                  <a:noFill/>
                </a:ln>
                <a:solidFill>
                  <a:srgbClr val="FFFFFF"/>
                </a:solidFill>
                <a:effectLst/>
                <a:uLnTx/>
                <a:uFillTx/>
                <a:latin typeface="Calibri Light" panose="020F0302020204030204"/>
                <a:ea typeface="+mj-ea"/>
                <a:cs typeface="+mj-cs"/>
              </a:rPr>
              <a:t>Specifications of Small Multi-family Model Home for </a:t>
            </a:r>
          </a:p>
          <a:p>
            <a:pPr marL="0" marR="0" lvl="0" indent="0" algn="ctr" defTabSz="914400" rtl="0" eaLnBrk="1" fontAlgn="auto" latinLnBrk="0" hangingPunct="1">
              <a:lnSpc>
                <a:spcPct val="85000"/>
              </a:lnSpc>
              <a:spcBef>
                <a:spcPct val="0"/>
              </a:spcBef>
              <a:spcAft>
                <a:spcPts val="600"/>
              </a:spcAft>
              <a:buClrTx/>
              <a:buSzTx/>
              <a:buFontTx/>
              <a:buNone/>
              <a:tabLst/>
              <a:defRPr/>
            </a:pPr>
            <a:r>
              <a:rPr kumimoji="0" lang="en-US" sz="3600" b="0" i="0" u="none" strike="noStrike" kern="1200" cap="none" spc="-50" normalizeH="0" baseline="0" noProof="0" dirty="0">
                <a:ln>
                  <a:noFill/>
                </a:ln>
                <a:solidFill>
                  <a:srgbClr val="FFFFFF"/>
                </a:solidFill>
                <a:effectLst/>
                <a:uLnTx/>
                <a:uFillTx/>
                <a:latin typeface="Calibri Light" panose="020F0302020204030204"/>
                <a:ea typeface="+mj-ea"/>
                <a:cs typeface="+mj-cs"/>
              </a:rPr>
              <a:t>4 Different Scenarios (Unit #1, 4)</a:t>
            </a:r>
          </a:p>
        </p:txBody>
      </p:sp>
      <p:sp>
        <p:nvSpPr>
          <p:cNvPr id="85" name="Rectangle 84">
            <a:extLst>
              <a:ext uri="{FF2B5EF4-FFF2-40B4-BE49-F238E27FC236}">
                <a16:creationId xmlns:a16="http://schemas.microsoft.com/office/drawing/2014/main" id="{48F3622B-3E4C-4435-A51C-9D6FD1C2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3FA50A03-DD39-466D-29DD-3B203003C16C}"/>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30EA680-D336-4FF7-8B7A-9848BB0A1C32}" type="slidenum">
              <a:rPr kumimoji="0" lang="en-US" sz="16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24</a:t>
            </a:fld>
            <a:endPar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8481999E-8DE2-E812-4F25-73F890AD462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2290" y="829478"/>
            <a:ext cx="8906256" cy="4030045"/>
          </a:xfrm>
          <a:prstGeom prst="rect">
            <a:avLst/>
          </a:prstGeom>
          <a:noFill/>
          <a:ln>
            <a:noFill/>
          </a:ln>
        </p:spPr>
      </p:pic>
      <p:pic>
        <p:nvPicPr>
          <p:cNvPr id="4" name="Graphic 1">
            <a:extLst>
              <a:ext uri="{FF2B5EF4-FFF2-40B4-BE49-F238E27FC236}">
                <a16:creationId xmlns:a16="http://schemas.microsoft.com/office/drawing/2014/main" id="{02ED7AE7-CE56-B67F-17EE-B01F9BD647A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7850" y="-1"/>
            <a:ext cx="876300" cy="876300"/>
          </a:xfrm>
          <a:prstGeom prst="rect">
            <a:avLst/>
          </a:prstGeom>
        </p:spPr>
      </p:pic>
      <p:pic>
        <p:nvPicPr>
          <p:cNvPr id="7" name="Picture 3">
            <a:extLst>
              <a:ext uri="{FF2B5EF4-FFF2-40B4-BE49-F238E27FC236}">
                <a16:creationId xmlns:a16="http://schemas.microsoft.com/office/drawing/2014/main" id="{298E23B9-E98E-0938-4A50-7C7CF4FAFA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8631" b="16267"/>
          <a:stretch>
            <a:fillRect/>
          </a:stretch>
        </p:blipFill>
        <p:spPr bwMode="auto">
          <a:xfrm>
            <a:off x="9736731" y="233146"/>
            <a:ext cx="2097071" cy="36043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030B509-6147-BAE6-71BC-5BCEF227FB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98" y="234877"/>
            <a:ext cx="2876758" cy="40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52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7" name="Rectangle 46">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9" name="Straight Connector 48">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6BB9730C-14BA-4087-9AF5-4019567721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04C8AB72-CC2C-4452-A54B-A3EB92AD2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Title 1">
            <a:extLst>
              <a:ext uri="{FF2B5EF4-FFF2-40B4-BE49-F238E27FC236}">
                <a16:creationId xmlns:a16="http://schemas.microsoft.com/office/drawing/2014/main" id="{1FF4D4F9-3D8F-A158-125C-C7EE4194D084}"/>
              </a:ext>
            </a:extLst>
          </p:cNvPr>
          <p:cNvSpPr txBox="1">
            <a:spLocks/>
          </p:cNvSpPr>
          <p:nvPr/>
        </p:nvSpPr>
        <p:spPr>
          <a:xfrm>
            <a:off x="1065197" y="5120640"/>
            <a:ext cx="10058400" cy="1346154"/>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600"/>
              </a:spcAft>
              <a:buClrTx/>
              <a:buSzTx/>
              <a:buFontTx/>
              <a:buNone/>
              <a:tabLst/>
              <a:defRPr/>
            </a:pPr>
            <a:r>
              <a:rPr kumimoji="0" lang="en-US" sz="3600" b="0" i="0" u="none" strike="noStrike" kern="1200" cap="none" spc="-50" normalizeH="0" baseline="0" noProof="0" dirty="0">
                <a:ln>
                  <a:noFill/>
                </a:ln>
                <a:solidFill>
                  <a:srgbClr val="FFFFFF"/>
                </a:solidFill>
                <a:effectLst/>
                <a:uLnTx/>
                <a:uFillTx/>
                <a:latin typeface="Calibri Light" panose="020F0302020204030204"/>
                <a:ea typeface="+mj-ea"/>
                <a:cs typeface="+mj-cs"/>
              </a:rPr>
              <a:t>Small Multi-Family Model Homes: </a:t>
            </a:r>
            <a:br>
              <a:rPr kumimoji="0" lang="en-US" sz="3600" b="0" i="0" u="none" strike="noStrike" kern="1200" cap="none" spc="-50" normalizeH="0" baseline="0" noProof="0" dirty="0">
                <a:ln>
                  <a:noFill/>
                </a:ln>
                <a:solidFill>
                  <a:srgbClr val="FFFFFF"/>
                </a:solidFill>
                <a:effectLst/>
                <a:uLnTx/>
                <a:uFillTx/>
                <a:latin typeface="Calibri Light" panose="020F0302020204030204"/>
                <a:ea typeface="+mj-ea"/>
                <a:cs typeface="+mj-cs"/>
              </a:rPr>
            </a:br>
            <a:r>
              <a:rPr kumimoji="0" lang="en-US" sz="3600" b="0" i="0" u="none" strike="noStrike" kern="1200" cap="none" spc="-50" normalizeH="0" baseline="0" noProof="0" dirty="0">
                <a:ln>
                  <a:noFill/>
                </a:ln>
                <a:solidFill>
                  <a:srgbClr val="FFFFFF"/>
                </a:solidFill>
                <a:effectLst/>
                <a:uLnTx/>
                <a:uFillTx/>
                <a:latin typeface="Calibri Light" panose="020F0302020204030204"/>
                <a:ea typeface="+mj-ea"/>
                <a:cs typeface="+mj-cs"/>
              </a:rPr>
              <a:t>Construction Cost Differences for All Scenarios Compared to the Small Multi-Family Base Model Home (HERS 55)</a:t>
            </a:r>
          </a:p>
        </p:txBody>
      </p:sp>
      <p:sp>
        <p:nvSpPr>
          <p:cNvPr id="55" name="Rectangle 54">
            <a:extLst>
              <a:ext uri="{FF2B5EF4-FFF2-40B4-BE49-F238E27FC236}">
                <a16:creationId xmlns:a16="http://schemas.microsoft.com/office/drawing/2014/main" id="{48F3622B-3E4C-4435-A51C-9D6FD1C2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3FA50A03-DD39-466D-29DD-3B203003C16C}"/>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30EA680-D336-4FF7-8B7A-9848BB0A1C32}" type="slidenum">
              <a:rPr kumimoji="0" lang="en-US" sz="16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25</a:t>
            </a:fld>
            <a:endPar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BD28AA84-D719-7137-4F8B-1186E156AAB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8588" y="1742301"/>
            <a:ext cx="7315200" cy="2530764"/>
          </a:xfrm>
          <a:prstGeom prst="rect">
            <a:avLst/>
          </a:prstGeom>
          <a:noFill/>
          <a:ln>
            <a:noFill/>
          </a:ln>
        </p:spPr>
      </p:pic>
      <p:pic>
        <p:nvPicPr>
          <p:cNvPr id="4" name="Graphic 1">
            <a:extLst>
              <a:ext uri="{FF2B5EF4-FFF2-40B4-BE49-F238E27FC236}">
                <a16:creationId xmlns:a16="http://schemas.microsoft.com/office/drawing/2014/main" id="{46315D41-4A78-CE6D-571C-E1C0C786536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7850" y="-1"/>
            <a:ext cx="876300" cy="876300"/>
          </a:xfrm>
          <a:prstGeom prst="rect">
            <a:avLst/>
          </a:prstGeom>
        </p:spPr>
      </p:pic>
      <p:pic>
        <p:nvPicPr>
          <p:cNvPr id="7" name="Picture 3">
            <a:extLst>
              <a:ext uri="{FF2B5EF4-FFF2-40B4-BE49-F238E27FC236}">
                <a16:creationId xmlns:a16="http://schemas.microsoft.com/office/drawing/2014/main" id="{4AB046F0-DC8D-7486-0BF6-B55BCF815B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8631" b="16267"/>
          <a:stretch>
            <a:fillRect/>
          </a:stretch>
        </p:blipFill>
        <p:spPr bwMode="auto">
          <a:xfrm>
            <a:off x="9736731" y="233146"/>
            <a:ext cx="2097071" cy="3604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
            <a:extLst>
              <a:ext uri="{FF2B5EF4-FFF2-40B4-BE49-F238E27FC236}">
                <a16:creationId xmlns:a16="http://schemas.microsoft.com/office/drawing/2014/main" id="{C8B94DF6-ADE6-9695-2AFB-855C9B9A2A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98" y="234877"/>
            <a:ext cx="2876758" cy="40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173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7" name="Rectangle 46">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9" name="Straight Connector 48">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6BB9730C-14BA-4087-9AF5-4019567721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04C8AB72-CC2C-4452-A54B-A3EB92AD2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Title 1">
            <a:extLst>
              <a:ext uri="{FF2B5EF4-FFF2-40B4-BE49-F238E27FC236}">
                <a16:creationId xmlns:a16="http://schemas.microsoft.com/office/drawing/2014/main" id="{1FF4D4F9-3D8F-A158-125C-C7EE4194D084}"/>
              </a:ext>
            </a:extLst>
          </p:cNvPr>
          <p:cNvSpPr txBox="1">
            <a:spLocks/>
          </p:cNvSpPr>
          <p:nvPr/>
        </p:nvSpPr>
        <p:spPr>
          <a:xfrm>
            <a:off x="1065197" y="5120640"/>
            <a:ext cx="10058400" cy="1346154"/>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600"/>
              </a:spcAft>
              <a:buClrTx/>
              <a:buSzTx/>
              <a:buFontTx/>
              <a:buNone/>
              <a:tabLst/>
              <a:defRPr/>
            </a:pPr>
            <a:r>
              <a:rPr kumimoji="0" lang="en-US" sz="3600" b="0" i="0" u="none" strike="noStrike" kern="1200" cap="none" spc="-50" normalizeH="0" baseline="0" noProof="0" dirty="0">
                <a:ln>
                  <a:noFill/>
                </a:ln>
                <a:solidFill>
                  <a:srgbClr val="FFFFFF"/>
                </a:solidFill>
                <a:effectLst/>
                <a:uLnTx/>
                <a:uFillTx/>
                <a:latin typeface="Calibri Light" panose="020F0302020204030204"/>
                <a:ea typeface="+mj-ea"/>
                <a:cs typeface="+mj-cs"/>
              </a:rPr>
              <a:t>Small Multi-Family Model Homes: </a:t>
            </a:r>
            <a:br>
              <a:rPr kumimoji="0" lang="en-US" sz="3600" b="0" i="0" u="none" strike="noStrike" kern="1200" cap="none" spc="-50" normalizeH="0" baseline="0" noProof="0" dirty="0">
                <a:ln>
                  <a:noFill/>
                </a:ln>
                <a:solidFill>
                  <a:srgbClr val="FFFFFF"/>
                </a:solidFill>
                <a:effectLst/>
                <a:uLnTx/>
                <a:uFillTx/>
                <a:latin typeface="Calibri Light" panose="020F0302020204030204"/>
                <a:ea typeface="+mj-ea"/>
                <a:cs typeface="+mj-cs"/>
              </a:rPr>
            </a:br>
            <a:r>
              <a:rPr kumimoji="0" lang="en-US" sz="3600" b="0" i="0" u="none" strike="noStrike" kern="1200" cap="none" spc="-50" normalizeH="0" baseline="0" noProof="0" dirty="0">
                <a:ln>
                  <a:noFill/>
                </a:ln>
                <a:solidFill>
                  <a:srgbClr val="FFFFFF"/>
                </a:solidFill>
                <a:effectLst/>
                <a:uLnTx/>
                <a:uFillTx/>
                <a:latin typeface="Calibri Light" panose="020F0302020204030204"/>
                <a:ea typeface="+mj-ea"/>
                <a:cs typeface="+mj-cs"/>
              </a:rPr>
              <a:t>Construction Cost Differences for All Scenarios Compared to the Small Multi-Family Base Model Home (HERS 55)</a:t>
            </a:r>
          </a:p>
        </p:txBody>
      </p:sp>
      <p:sp>
        <p:nvSpPr>
          <p:cNvPr id="55" name="Rectangle 54">
            <a:extLst>
              <a:ext uri="{FF2B5EF4-FFF2-40B4-BE49-F238E27FC236}">
                <a16:creationId xmlns:a16="http://schemas.microsoft.com/office/drawing/2014/main" id="{48F3622B-3E4C-4435-A51C-9D6FD1C2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3FA50A03-DD39-466D-29DD-3B203003C16C}"/>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30EA680-D336-4FF7-8B7A-9848BB0A1C32}" type="slidenum">
              <a:rPr kumimoji="0" lang="en-US" sz="16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26</a:t>
            </a:fld>
            <a:endPar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BDB0126-7465-43E3-110D-4C8AE39CF8B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8197" y="1615792"/>
            <a:ext cx="7772400" cy="3045172"/>
          </a:xfrm>
          <a:prstGeom prst="rect">
            <a:avLst/>
          </a:prstGeom>
          <a:noFill/>
          <a:ln>
            <a:noFill/>
          </a:ln>
        </p:spPr>
      </p:pic>
      <p:pic>
        <p:nvPicPr>
          <p:cNvPr id="2" name="Graphic 1">
            <a:extLst>
              <a:ext uri="{FF2B5EF4-FFF2-40B4-BE49-F238E27FC236}">
                <a16:creationId xmlns:a16="http://schemas.microsoft.com/office/drawing/2014/main" id="{B6D5149C-7619-94F1-C923-B9EB8777C6D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7850" y="-1"/>
            <a:ext cx="876300" cy="876300"/>
          </a:xfrm>
          <a:prstGeom prst="rect">
            <a:avLst/>
          </a:prstGeom>
        </p:spPr>
      </p:pic>
      <p:pic>
        <p:nvPicPr>
          <p:cNvPr id="7" name="Picture 3">
            <a:extLst>
              <a:ext uri="{FF2B5EF4-FFF2-40B4-BE49-F238E27FC236}">
                <a16:creationId xmlns:a16="http://schemas.microsoft.com/office/drawing/2014/main" id="{636710E2-B8D6-2A0A-71D8-0153B5BE86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8631" b="16267"/>
          <a:stretch>
            <a:fillRect/>
          </a:stretch>
        </p:blipFill>
        <p:spPr bwMode="auto">
          <a:xfrm>
            <a:off x="9736731" y="233146"/>
            <a:ext cx="2097071" cy="3604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26149772-14E7-2BCE-E815-43D11C590E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98" y="234877"/>
            <a:ext cx="2876758" cy="40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51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17E1-D3A8-4A11-AD8C-B3E8BB964480}"/>
              </a:ext>
            </a:extLst>
          </p:cNvPr>
          <p:cNvSpPr>
            <a:spLocks noGrp="1"/>
          </p:cNvSpPr>
          <p:nvPr>
            <p:ph type="title"/>
          </p:nvPr>
        </p:nvSpPr>
        <p:spPr>
          <a:xfrm>
            <a:off x="4023359" y="1180980"/>
            <a:ext cx="7189124" cy="3566160"/>
          </a:xfrm>
        </p:spPr>
        <p:txBody>
          <a:bodyPr vert="horz" lIns="91440" tIns="45720" rIns="91440" bIns="45720" rtlCol="0" anchor="b">
            <a:normAutofit/>
          </a:bodyPr>
          <a:lstStyle/>
          <a:p>
            <a:r>
              <a:rPr lang="en-US" sz="8000" dirty="0">
                <a:solidFill>
                  <a:schemeClr val="tx1">
                    <a:lumMod val="85000"/>
                    <a:lumOff val="15000"/>
                  </a:schemeClr>
                </a:solidFill>
              </a:rPr>
              <a:t>Large Multifamily</a:t>
            </a:r>
            <a:br>
              <a:rPr lang="en-US" sz="8000" dirty="0">
                <a:solidFill>
                  <a:schemeClr val="tx1">
                    <a:lumMod val="85000"/>
                    <a:lumOff val="15000"/>
                  </a:schemeClr>
                </a:solidFill>
              </a:rPr>
            </a:br>
            <a:endParaRPr lang="en-US" sz="8000" dirty="0">
              <a:solidFill>
                <a:schemeClr val="tx1">
                  <a:lumMod val="85000"/>
                  <a:lumOff val="15000"/>
                </a:schemeClr>
              </a:solidFill>
            </a:endParaRPr>
          </a:p>
        </p:txBody>
      </p:sp>
      <p:sp>
        <p:nvSpPr>
          <p:cNvPr id="3" name="Slide Number Placeholder 2">
            <a:extLst>
              <a:ext uri="{FF2B5EF4-FFF2-40B4-BE49-F238E27FC236}">
                <a16:creationId xmlns:a16="http://schemas.microsoft.com/office/drawing/2014/main" id="{F4B54FC2-CC30-8B69-F82E-5E7EAE106FCA}"/>
              </a:ext>
            </a:extLst>
          </p:cNvPr>
          <p:cNvSpPr>
            <a:spLocks noGrp="1"/>
          </p:cNvSpPr>
          <p:nvPr>
            <p:ph type="sldNum" sz="quarter" idx="12"/>
          </p:nvPr>
        </p:nvSpPr>
        <p:spPr/>
        <p:txBody>
          <a:bodyPr/>
          <a:lstStyle/>
          <a:p>
            <a:fld id="{330EA680-D336-4FF7-8B7A-9848BB0A1C32}" type="slidenum">
              <a:rPr lang="en-US" smtClean="0"/>
              <a:t>27</a:t>
            </a:fld>
            <a:endParaRPr lang="en-US"/>
          </a:p>
        </p:txBody>
      </p:sp>
      <p:pic>
        <p:nvPicPr>
          <p:cNvPr id="3074" name="Picture 2" descr="Condo Icon at Vectorified.com | Collection of Condo Icon free for personal  use">
            <a:extLst>
              <a:ext uri="{FF2B5EF4-FFF2-40B4-BE49-F238E27FC236}">
                <a16:creationId xmlns:a16="http://schemas.microsoft.com/office/drawing/2014/main" id="{C1A7BE84-8F19-4895-A0F7-4572411AC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301" y="1905261"/>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1">
            <a:extLst>
              <a:ext uri="{FF2B5EF4-FFF2-40B4-BE49-F238E27FC236}">
                <a16:creationId xmlns:a16="http://schemas.microsoft.com/office/drawing/2014/main" id="{A5D1C7E3-387F-67EB-898A-CEAD3507D9F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7850" y="-1"/>
            <a:ext cx="876300" cy="876300"/>
          </a:xfrm>
          <a:prstGeom prst="rect">
            <a:avLst/>
          </a:prstGeom>
        </p:spPr>
      </p:pic>
      <p:pic>
        <p:nvPicPr>
          <p:cNvPr id="7" name="Picture 3">
            <a:extLst>
              <a:ext uri="{FF2B5EF4-FFF2-40B4-BE49-F238E27FC236}">
                <a16:creationId xmlns:a16="http://schemas.microsoft.com/office/drawing/2014/main" id="{59E4CF00-50BB-9180-5247-8993C8E31A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8631" b="16267"/>
          <a:stretch>
            <a:fillRect/>
          </a:stretch>
        </p:blipFill>
        <p:spPr bwMode="auto">
          <a:xfrm>
            <a:off x="9736731" y="233146"/>
            <a:ext cx="2097071" cy="3604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80DB737-3A11-8DF7-EC9D-72635750E3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98" y="234877"/>
            <a:ext cx="2876758" cy="40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533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17E1-D3A8-4A11-AD8C-B3E8BB964480}"/>
              </a:ext>
            </a:extLst>
          </p:cNvPr>
          <p:cNvSpPr>
            <a:spLocks noGrp="1"/>
          </p:cNvSpPr>
          <p:nvPr>
            <p:ph type="title"/>
          </p:nvPr>
        </p:nvSpPr>
        <p:spPr>
          <a:xfrm>
            <a:off x="1097280" y="286603"/>
            <a:ext cx="10058400" cy="1450757"/>
          </a:xfrm>
        </p:spPr>
        <p:txBody>
          <a:bodyPr>
            <a:normAutofit/>
          </a:bodyPr>
          <a:lstStyle/>
          <a:p>
            <a:r>
              <a:rPr lang="en-US">
                <a:cs typeface="Calibri Light"/>
              </a:rPr>
              <a:t>Approach</a:t>
            </a:r>
            <a:endParaRPr lang="en-US"/>
          </a:p>
        </p:txBody>
      </p:sp>
      <p:sp>
        <p:nvSpPr>
          <p:cNvPr id="3" name="Content Placeholder 2">
            <a:extLst>
              <a:ext uri="{FF2B5EF4-FFF2-40B4-BE49-F238E27FC236}">
                <a16:creationId xmlns:a16="http://schemas.microsoft.com/office/drawing/2014/main" id="{1F3BF439-618D-4EB3-8FA7-1453CC190569}"/>
              </a:ext>
            </a:extLst>
          </p:cNvPr>
          <p:cNvSpPr>
            <a:spLocks noGrp="1"/>
          </p:cNvSpPr>
          <p:nvPr>
            <p:ph idx="1"/>
          </p:nvPr>
        </p:nvSpPr>
        <p:spPr>
          <a:xfrm>
            <a:off x="1097279" y="1845733"/>
            <a:ext cx="7156384" cy="4309739"/>
          </a:xfrm>
        </p:spPr>
        <p:txBody>
          <a:bodyPr>
            <a:normAutofit lnSpcReduction="10000"/>
          </a:bodyPr>
          <a:lstStyle/>
          <a:p>
            <a:pPr marL="173038" indent="-173038">
              <a:buClr>
                <a:schemeClr val="accent2">
                  <a:lumMod val="75000"/>
                </a:schemeClr>
              </a:buClr>
              <a:buFont typeface="Wingdings" panose="05000000000000000000" pitchFamily="2" charset="2"/>
              <a:buChar char="§"/>
            </a:pPr>
            <a:r>
              <a:rPr lang="en-US" sz="2600" dirty="0">
                <a:ea typeface="Calibri"/>
                <a:cs typeface="Calibri"/>
              </a:rPr>
              <a:t>New round of interviews</a:t>
            </a:r>
          </a:p>
          <a:p>
            <a:pPr marL="173038" indent="-173038">
              <a:buClr>
                <a:schemeClr val="accent2">
                  <a:lumMod val="75000"/>
                </a:schemeClr>
              </a:buClr>
              <a:buFont typeface="Wingdings" panose="05000000000000000000" pitchFamily="2" charset="2"/>
              <a:buChar char="§"/>
            </a:pPr>
            <a:r>
              <a:rPr lang="en-US" sz="2600" dirty="0">
                <a:ea typeface="Calibri"/>
                <a:cs typeface="Calibri"/>
              </a:rPr>
              <a:t>Cost delta analysis on under construction or recently completed large multifamily projects in MA that are PH certified or expected to be certified.</a:t>
            </a:r>
          </a:p>
          <a:p>
            <a:pPr marL="173038" indent="-173038">
              <a:buClr>
                <a:schemeClr val="accent2">
                  <a:lumMod val="75000"/>
                </a:schemeClr>
              </a:buClr>
              <a:buFont typeface="Wingdings" panose="05000000000000000000" pitchFamily="2" charset="2"/>
              <a:buChar char="§"/>
            </a:pPr>
            <a:r>
              <a:rPr lang="en-US" sz="2800" dirty="0">
                <a:ea typeface="Calibri"/>
                <a:cs typeface="Calibri"/>
              </a:rPr>
              <a:t>Find statistically significant number of projects to strengthen the results </a:t>
            </a:r>
          </a:p>
          <a:p>
            <a:pPr marL="173038" indent="-173038">
              <a:buClr>
                <a:schemeClr val="accent2">
                  <a:lumMod val="75000"/>
                </a:schemeClr>
              </a:buClr>
              <a:buFont typeface="Wingdings" panose="05000000000000000000" pitchFamily="2" charset="2"/>
              <a:buChar char="§"/>
            </a:pPr>
            <a:r>
              <a:rPr lang="en-US" sz="2800" dirty="0">
                <a:ea typeface="Calibri"/>
                <a:cs typeface="Calibri"/>
              </a:rPr>
              <a:t>PHIUS report </a:t>
            </a:r>
            <a:r>
              <a:rPr lang="en-US" sz="2800" dirty="0">
                <a:ea typeface="Calibri"/>
                <a:cs typeface="Calibri"/>
                <a:sym typeface="Wingdings" panose="05000000000000000000" pitchFamily="2" charset="2"/>
              </a:rPr>
              <a:t> an increase of 2-4% premium potentially for experienced Passive House contractors, and +5-10% for first time Passive House contractors.</a:t>
            </a:r>
            <a:endParaRPr lang="en-US" sz="2800" dirty="0">
              <a:ea typeface="Calibri"/>
              <a:cs typeface="Calibri"/>
            </a:endParaRPr>
          </a:p>
          <a:p>
            <a:pPr marL="173038" indent="-173038">
              <a:buClr>
                <a:schemeClr val="accent2">
                  <a:lumMod val="75000"/>
                </a:schemeClr>
              </a:buClr>
              <a:buFont typeface="Wingdings" panose="05000000000000000000" pitchFamily="2" charset="2"/>
              <a:buChar char="§"/>
            </a:pPr>
            <a:endParaRPr lang="en-US" sz="2800" dirty="0">
              <a:ea typeface="Calibri"/>
              <a:cs typeface="Calibri"/>
            </a:endParaRPr>
          </a:p>
          <a:p>
            <a:pPr marL="635508" lvl="1" indent="-342900">
              <a:buClr>
                <a:schemeClr val="accent2">
                  <a:lumMod val="75000"/>
                </a:schemeClr>
              </a:buClr>
              <a:buFont typeface="Arial" panose="020B0604020202020204" pitchFamily="34" charset="0"/>
              <a:buChar char="•"/>
            </a:pPr>
            <a:endParaRPr lang="en-US" sz="2600" dirty="0">
              <a:ea typeface="Calibri"/>
              <a:cs typeface="Calibri"/>
            </a:endParaRPr>
          </a:p>
          <a:p>
            <a:pPr marL="292608" lvl="1" indent="0">
              <a:buClr>
                <a:schemeClr val="accent2">
                  <a:lumMod val="75000"/>
                </a:schemeClr>
              </a:buClr>
              <a:buNone/>
            </a:pPr>
            <a:endParaRPr lang="en-US" sz="2600" dirty="0">
              <a:ea typeface="Calibri"/>
              <a:cs typeface="Calibri"/>
            </a:endParaRPr>
          </a:p>
          <a:p>
            <a:pPr marL="173038" indent="-173038">
              <a:buClr>
                <a:schemeClr val="accent2">
                  <a:lumMod val="75000"/>
                </a:schemeClr>
              </a:buClr>
              <a:buFont typeface="Wingdings" panose="05000000000000000000" pitchFamily="2" charset="2"/>
              <a:buChar char="§"/>
            </a:pPr>
            <a:endParaRPr lang="en-US" sz="2600" dirty="0">
              <a:ea typeface="Calibri"/>
              <a:cs typeface="Calibri"/>
            </a:endParaRPr>
          </a:p>
        </p:txBody>
      </p:sp>
      <p:sp>
        <p:nvSpPr>
          <p:cNvPr id="5" name="Slide Number Placeholder 4">
            <a:extLst>
              <a:ext uri="{FF2B5EF4-FFF2-40B4-BE49-F238E27FC236}">
                <a16:creationId xmlns:a16="http://schemas.microsoft.com/office/drawing/2014/main" id="{71FC1399-B2CF-D807-7103-704BEC9BEF3A}"/>
              </a:ext>
            </a:extLst>
          </p:cNvPr>
          <p:cNvSpPr>
            <a:spLocks noGrp="1"/>
          </p:cNvSpPr>
          <p:nvPr>
            <p:ph type="sldNum" sz="quarter" idx="12"/>
          </p:nvPr>
        </p:nvSpPr>
        <p:spPr/>
        <p:txBody>
          <a:bodyPr/>
          <a:lstStyle/>
          <a:p>
            <a:fld id="{330EA680-D336-4FF7-8B7A-9848BB0A1C32}" type="slidenum">
              <a:rPr lang="en-US" smtClean="0"/>
              <a:t>28</a:t>
            </a:fld>
            <a:endParaRPr lang="en-US"/>
          </a:p>
        </p:txBody>
      </p:sp>
      <p:pic>
        <p:nvPicPr>
          <p:cNvPr id="7170" name="Picture 2" descr="Why Passive House is the fastest growing energy performance standard in the  world - PrimexVents">
            <a:extLst>
              <a:ext uri="{FF2B5EF4-FFF2-40B4-BE49-F238E27FC236}">
                <a16:creationId xmlns:a16="http://schemas.microsoft.com/office/drawing/2014/main" id="{0FD6A0BE-418D-C2D1-8EBC-EB618F275F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642" r="20895"/>
          <a:stretch/>
        </p:blipFill>
        <p:spPr bwMode="auto">
          <a:xfrm>
            <a:off x="8419172" y="2209261"/>
            <a:ext cx="3426840" cy="3130846"/>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1">
            <a:extLst>
              <a:ext uri="{FF2B5EF4-FFF2-40B4-BE49-F238E27FC236}">
                <a16:creationId xmlns:a16="http://schemas.microsoft.com/office/drawing/2014/main" id="{CBA15049-A618-12E7-B1C2-2523DBE8504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7850" y="-1"/>
            <a:ext cx="876300" cy="876300"/>
          </a:xfrm>
          <a:prstGeom prst="rect">
            <a:avLst/>
          </a:prstGeom>
        </p:spPr>
      </p:pic>
      <p:pic>
        <p:nvPicPr>
          <p:cNvPr id="9" name="Picture 3">
            <a:extLst>
              <a:ext uri="{FF2B5EF4-FFF2-40B4-BE49-F238E27FC236}">
                <a16:creationId xmlns:a16="http://schemas.microsoft.com/office/drawing/2014/main" id="{8A1CB1B0-7BA0-A26A-5225-6DC696586F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8631" b="16267"/>
          <a:stretch>
            <a:fillRect/>
          </a:stretch>
        </p:blipFill>
        <p:spPr bwMode="auto">
          <a:xfrm>
            <a:off x="9736731" y="233146"/>
            <a:ext cx="2097071" cy="3604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44DA166A-232B-4D9C-A221-4588009B51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98" y="234877"/>
            <a:ext cx="2876758" cy="40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038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7" name="Rectangle 46">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9" name="Straight Connector 48">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6BB9730C-14BA-4087-9AF5-4019567721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04C8AB72-CC2C-4452-A54B-A3EB92AD2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Title 1">
            <a:extLst>
              <a:ext uri="{FF2B5EF4-FFF2-40B4-BE49-F238E27FC236}">
                <a16:creationId xmlns:a16="http://schemas.microsoft.com/office/drawing/2014/main" id="{1FF4D4F9-3D8F-A158-125C-C7EE4194D084}"/>
              </a:ext>
            </a:extLst>
          </p:cNvPr>
          <p:cNvSpPr txBox="1">
            <a:spLocks/>
          </p:cNvSpPr>
          <p:nvPr/>
        </p:nvSpPr>
        <p:spPr>
          <a:xfrm>
            <a:off x="1065197" y="5120640"/>
            <a:ext cx="10058400" cy="1346154"/>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600"/>
              </a:spcAft>
              <a:buClrTx/>
              <a:buSzTx/>
              <a:buFontTx/>
              <a:buNone/>
              <a:tabLst/>
              <a:defRPr/>
            </a:pPr>
            <a:r>
              <a:rPr kumimoji="0" lang="en-US" sz="3600" b="0" i="0" u="none" strike="noStrike" kern="1200" cap="none" spc="-50" normalizeH="0" baseline="0" noProof="0" dirty="0">
                <a:ln>
                  <a:noFill/>
                </a:ln>
                <a:solidFill>
                  <a:srgbClr val="FFFFFF"/>
                </a:solidFill>
                <a:effectLst/>
                <a:uLnTx/>
                <a:uFillTx/>
                <a:latin typeface="Calibri Light" panose="020F0302020204030204"/>
                <a:ea typeface="+mj-ea"/>
                <a:cs typeface="+mj-cs"/>
              </a:rPr>
              <a:t>Large Multi-Family Model Homes: </a:t>
            </a:r>
            <a:br>
              <a:rPr kumimoji="0" lang="en-US" sz="3600" b="0" i="0" u="none" strike="noStrike" kern="1200" cap="none" spc="-50" normalizeH="0" baseline="0" noProof="0" dirty="0">
                <a:ln>
                  <a:noFill/>
                </a:ln>
                <a:solidFill>
                  <a:srgbClr val="FFFFFF"/>
                </a:solidFill>
                <a:effectLst/>
                <a:uLnTx/>
                <a:uFillTx/>
                <a:latin typeface="Calibri Light" panose="020F0302020204030204"/>
                <a:ea typeface="+mj-ea"/>
                <a:cs typeface="+mj-cs"/>
              </a:rPr>
            </a:br>
            <a:r>
              <a:rPr kumimoji="0" lang="en-US" sz="3600" b="0" i="0" u="none" strike="noStrike" kern="1200" cap="none" spc="-50" normalizeH="0" baseline="0" noProof="0" dirty="0">
                <a:ln>
                  <a:noFill/>
                </a:ln>
                <a:solidFill>
                  <a:srgbClr val="FFFFFF"/>
                </a:solidFill>
                <a:effectLst/>
                <a:uLnTx/>
                <a:uFillTx/>
                <a:latin typeface="Calibri Light" panose="020F0302020204030204"/>
                <a:ea typeface="+mj-ea"/>
                <a:cs typeface="+mj-cs"/>
              </a:rPr>
              <a:t>Cost delta for large multi-family projects </a:t>
            </a:r>
          </a:p>
          <a:p>
            <a:pPr marL="0" marR="0" lvl="0" indent="0" algn="l" defTabSz="914400" rtl="0" eaLnBrk="1" fontAlgn="auto" latinLnBrk="0" hangingPunct="1">
              <a:lnSpc>
                <a:spcPct val="85000"/>
              </a:lnSpc>
              <a:spcBef>
                <a:spcPct val="0"/>
              </a:spcBef>
              <a:spcAft>
                <a:spcPts val="600"/>
              </a:spcAft>
              <a:buClrTx/>
              <a:buSzTx/>
              <a:buFontTx/>
              <a:buNone/>
              <a:tabLst/>
              <a:defRPr/>
            </a:pPr>
            <a:r>
              <a:rPr kumimoji="0" lang="en-US" sz="3600" b="0" i="0" u="none" strike="noStrike" kern="1200" cap="none" spc="-50" normalizeH="0" baseline="0" noProof="0" dirty="0">
                <a:ln>
                  <a:noFill/>
                </a:ln>
                <a:solidFill>
                  <a:srgbClr val="FFFFFF"/>
                </a:solidFill>
                <a:effectLst/>
                <a:uLnTx/>
                <a:uFillTx/>
                <a:latin typeface="Calibri Light" panose="020F0302020204030204"/>
                <a:ea typeface="+mj-ea"/>
                <a:cs typeface="+mj-cs"/>
              </a:rPr>
              <a:t>(Conventional vs. Passive House) </a:t>
            </a:r>
          </a:p>
        </p:txBody>
      </p:sp>
      <p:sp>
        <p:nvSpPr>
          <p:cNvPr id="55" name="Rectangle 54">
            <a:extLst>
              <a:ext uri="{FF2B5EF4-FFF2-40B4-BE49-F238E27FC236}">
                <a16:creationId xmlns:a16="http://schemas.microsoft.com/office/drawing/2014/main" id="{48F3622B-3E4C-4435-A51C-9D6FD1C2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3FA50A03-DD39-466D-29DD-3B203003C16C}"/>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30EA680-D336-4FF7-8B7A-9848BB0A1C32}" type="slidenum">
              <a:rPr kumimoji="0" lang="en-US" sz="16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29</a:t>
            </a:fld>
            <a:endPar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78F2D539-9572-9CFC-B56A-403036449D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930" y="1118469"/>
            <a:ext cx="5577840" cy="3684922"/>
          </a:xfrm>
          <a:prstGeom prst="rect">
            <a:avLst/>
          </a:prstGeom>
          <a:noFill/>
          <a:ln>
            <a:noFill/>
          </a:ln>
        </p:spPr>
      </p:pic>
      <p:pic>
        <p:nvPicPr>
          <p:cNvPr id="4" name="Graphic 1">
            <a:extLst>
              <a:ext uri="{FF2B5EF4-FFF2-40B4-BE49-F238E27FC236}">
                <a16:creationId xmlns:a16="http://schemas.microsoft.com/office/drawing/2014/main" id="{7D2A7510-9AFA-7AFF-C71A-88FA1C74757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7850" y="-1"/>
            <a:ext cx="876300" cy="876300"/>
          </a:xfrm>
          <a:prstGeom prst="rect">
            <a:avLst/>
          </a:prstGeom>
        </p:spPr>
      </p:pic>
      <p:pic>
        <p:nvPicPr>
          <p:cNvPr id="7" name="Picture 3">
            <a:extLst>
              <a:ext uri="{FF2B5EF4-FFF2-40B4-BE49-F238E27FC236}">
                <a16:creationId xmlns:a16="http://schemas.microsoft.com/office/drawing/2014/main" id="{7634846C-B53C-E65A-235D-4CA149EB01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8631" b="16267"/>
          <a:stretch>
            <a:fillRect/>
          </a:stretch>
        </p:blipFill>
        <p:spPr bwMode="auto">
          <a:xfrm>
            <a:off x="9736731" y="233146"/>
            <a:ext cx="2097071" cy="3604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
            <a:extLst>
              <a:ext uri="{FF2B5EF4-FFF2-40B4-BE49-F238E27FC236}">
                <a16:creationId xmlns:a16="http://schemas.microsoft.com/office/drawing/2014/main" id="{9D5FD812-75CE-B41C-B545-466D5C930E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98" y="234877"/>
            <a:ext cx="2876758" cy="40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695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96EEF-2D8B-454D-B3D7-9DA175E98190}"/>
              </a:ext>
            </a:extLst>
          </p:cNvPr>
          <p:cNvSpPr>
            <a:spLocks noGrp="1"/>
          </p:cNvSpPr>
          <p:nvPr>
            <p:ph type="title"/>
          </p:nvPr>
        </p:nvSpPr>
        <p:spPr/>
        <p:txBody>
          <a:bodyPr/>
          <a:lstStyle/>
          <a:p>
            <a:r>
              <a:rPr lang="en-US" dirty="0"/>
              <a:t>Research Questions</a:t>
            </a:r>
          </a:p>
        </p:txBody>
      </p:sp>
      <p:sp>
        <p:nvSpPr>
          <p:cNvPr id="3" name="Content Placeholder 2">
            <a:extLst>
              <a:ext uri="{FF2B5EF4-FFF2-40B4-BE49-F238E27FC236}">
                <a16:creationId xmlns:a16="http://schemas.microsoft.com/office/drawing/2014/main" id="{4D64F9CF-9621-4429-8DC4-F5601873E5B8}"/>
              </a:ext>
            </a:extLst>
          </p:cNvPr>
          <p:cNvSpPr>
            <a:spLocks noGrp="1"/>
          </p:cNvSpPr>
          <p:nvPr>
            <p:ph idx="1"/>
          </p:nvPr>
        </p:nvSpPr>
        <p:spPr/>
        <p:txBody>
          <a:bodyPr/>
          <a:lstStyle/>
          <a:p>
            <a:r>
              <a:rPr lang="en-US" dirty="0"/>
              <a:t>The intersection of net zero and housing affordability</a:t>
            </a:r>
          </a:p>
          <a:p>
            <a:pPr lvl="1"/>
            <a:endParaRPr lang="en-US" dirty="0"/>
          </a:p>
          <a:p>
            <a:pPr lvl="1"/>
            <a:r>
              <a:rPr lang="en-US" dirty="0"/>
              <a:t>How does the increased cost (if any) of meeting the new stretch code (as of July 2024) and opt-in specialized stretch code (currently) relative to the current base code affect the affordability of newly built housing?</a:t>
            </a:r>
          </a:p>
          <a:p>
            <a:pPr lvl="1"/>
            <a:endParaRPr lang="en-US" dirty="0"/>
          </a:p>
          <a:p>
            <a:pPr lvl="1"/>
            <a:r>
              <a:rPr lang="en-US" dirty="0"/>
              <a:t>What are the policy tools that can help simultaneously advance the transition to net-zero housing while also addressing the housing affordability crisis?</a:t>
            </a:r>
          </a:p>
          <a:p>
            <a:pPr lvl="1"/>
            <a:endParaRPr lang="en-US" dirty="0"/>
          </a:p>
          <a:p>
            <a:endParaRPr lang="en-US" dirty="0"/>
          </a:p>
        </p:txBody>
      </p:sp>
      <p:sp>
        <p:nvSpPr>
          <p:cNvPr id="4" name="Slide Number Placeholder 3">
            <a:extLst>
              <a:ext uri="{FF2B5EF4-FFF2-40B4-BE49-F238E27FC236}">
                <a16:creationId xmlns:a16="http://schemas.microsoft.com/office/drawing/2014/main" id="{52BC643A-3DE4-4BB2-84E2-BD18D3A21D5B}"/>
              </a:ext>
            </a:extLst>
          </p:cNvPr>
          <p:cNvSpPr>
            <a:spLocks noGrp="1"/>
          </p:cNvSpPr>
          <p:nvPr>
            <p:ph type="sldNum" sz="quarter" idx="12"/>
          </p:nvPr>
        </p:nvSpPr>
        <p:spPr/>
        <p:txBody>
          <a:bodyPr/>
          <a:lstStyle/>
          <a:p>
            <a:fld id="{330EA680-D336-4FF7-8B7A-9848BB0A1C32}" type="slidenum">
              <a:rPr lang="en-US" smtClean="0"/>
              <a:pPr/>
              <a:t>3</a:t>
            </a:fld>
            <a:endParaRPr lang="en-US" dirty="0"/>
          </a:p>
        </p:txBody>
      </p:sp>
      <p:pic>
        <p:nvPicPr>
          <p:cNvPr id="5" name="Graphic 1">
            <a:extLst>
              <a:ext uri="{FF2B5EF4-FFF2-40B4-BE49-F238E27FC236}">
                <a16:creationId xmlns:a16="http://schemas.microsoft.com/office/drawing/2014/main" id="{63CFA69B-CD9A-A1B6-4C6F-7C75B2C4EF1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7850" y="-1"/>
            <a:ext cx="876300" cy="876300"/>
          </a:xfrm>
          <a:prstGeom prst="rect">
            <a:avLst/>
          </a:prstGeom>
        </p:spPr>
      </p:pic>
      <p:pic>
        <p:nvPicPr>
          <p:cNvPr id="7" name="Picture 3">
            <a:extLst>
              <a:ext uri="{FF2B5EF4-FFF2-40B4-BE49-F238E27FC236}">
                <a16:creationId xmlns:a16="http://schemas.microsoft.com/office/drawing/2014/main" id="{160D65CB-D7C8-7038-93B6-E50232CD77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8631" b="16267"/>
          <a:stretch>
            <a:fillRect/>
          </a:stretch>
        </p:blipFill>
        <p:spPr bwMode="auto">
          <a:xfrm>
            <a:off x="9736731" y="233146"/>
            <a:ext cx="2097071" cy="3604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a:extLst>
              <a:ext uri="{FF2B5EF4-FFF2-40B4-BE49-F238E27FC236}">
                <a16:creationId xmlns:a16="http://schemas.microsoft.com/office/drawing/2014/main" id="{4622529F-A49C-D70E-8D7C-20D517B6E0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98" y="234877"/>
            <a:ext cx="2876758" cy="40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406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17E1-D3A8-4A11-AD8C-B3E8BB964480}"/>
              </a:ext>
            </a:extLst>
          </p:cNvPr>
          <p:cNvSpPr>
            <a:spLocks noGrp="1"/>
          </p:cNvSpPr>
          <p:nvPr>
            <p:ph type="title"/>
          </p:nvPr>
        </p:nvSpPr>
        <p:spPr>
          <a:xfrm>
            <a:off x="1097280" y="286603"/>
            <a:ext cx="10058400" cy="1450757"/>
          </a:xfrm>
        </p:spPr>
        <p:txBody>
          <a:bodyPr>
            <a:normAutofit/>
          </a:bodyPr>
          <a:lstStyle/>
          <a:p>
            <a:r>
              <a:rPr lang="en-US" dirty="0">
                <a:cs typeface="Calibri Light"/>
              </a:rPr>
              <a:t>Acknowledgement</a:t>
            </a:r>
            <a:endParaRPr lang="en-US" dirty="0"/>
          </a:p>
        </p:txBody>
      </p:sp>
      <p:sp>
        <p:nvSpPr>
          <p:cNvPr id="3" name="Content Placeholder 2">
            <a:extLst>
              <a:ext uri="{FF2B5EF4-FFF2-40B4-BE49-F238E27FC236}">
                <a16:creationId xmlns:a16="http://schemas.microsoft.com/office/drawing/2014/main" id="{1F3BF439-618D-4EB3-8FA7-1453CC190569}"/>
              </a:ext>
            </a:extLst>
          </p:cNvPr>
          <p:cNvSpPr>
            <a:spLocks noGrp="1"/>
          </p:cNvSpPr>
          <p:nvPr>
            <p:ph idx="1"/>
          </p:nvPr>
        </p:nvSpPr>
        <p:spPr>
          <a:xfrm>
            <a:off x="1097279" y="1845733"/>
            <a:ext cx="10115204" cy="4309739"/>
          </a:xfrm>
        </p:spPr>
        <p:txBody>
          <a:bodyPr>
            <a:normAutofit/>
          </a:bodyPr>
          <a:lstStyle/>
          <a:p>
            <a:pPr marL="173038" indent="-173038">
              <a:buClr>
                <a:schemeClr val="accent2">
                  <a:lumMod val="75000"/>
                </a:schemeClr>
              </a:buClr>
              <a:buFont typeface="Wingdings" panose="05000000000000000000" pitchFamily="2" charset="2"/>
              <a:buChar char="§"/>
            </a:pPr>
            <a:r>
              <a:rPr lang="en-US" sz="2800" dirty="0">
                <a:ea typeface="Calibri"/>
                <a:cs typeface="Calibri"/>
              </a:rPr>
              <a:t>We thank all of the people and companies who contributed in some way to the work described in our report by sharing their experience and expertise.</a:t>
            </a:r>
          </a:p>
        </p:txBody>
      </p:sp>
      <p:sp>
        <p:nvSpPr>
          <p:cNvPr id="5" name="Slide Number Placeholder 4">
            <a:extLst>
              <a:ext uri="{FF2B5EF4-FFF2-40B4-BE49-F238E27FC236}">
                <a16:creationId xmlns:a16="http://schemas.microsoft.com/office/drawing/2014/main" id="{71FC1399-B2CF-D807-7103-704BEC9BEF3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6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600" b="1"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Graphic 1">
            <a:extLst>
              <a:ext uri="{FF2B5EF4-FFF2-40B4-BE49-F238E27FC236}">
                <a16:creationId xmlns:a16="http://schemas.microsoft.com/office/drawing/2014/main" id="{577211AD-919E-4974-5D85-EC42935CD1C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7850" y="-1"/>
            <a:ext cx="876300" cy="876300"/>
          </a:xfrm>
          <a:prstGeom prst="rect">
            <a:avLst/>
          </a:prstGeom>
        </p:spPr>
      </p:pic>
      <p:pic>
        <p:nvPicPr>
          <p:cNvPr id="9" name="Picture 3">
            <a:extLst>
              <a:ext uri="{FF2B5EF4-FFF2-40B4-BE49-F238E27FC236}">
                <a16:creationId xmlns:a16="http://schemas.microsoft.com/office/drawing/2014/main" id="{7FFF30A5-0E31-554C-549D-FE08312DB9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8631" b="16267"/>
          <a:stretch>
            <a:fillRect/>
          </a:stretch>
        </p:blipFill>
        <p:spPr bwMode="auto">
          <a:xfrm>
            <a:off x="9736731" y="233146"/>
            <a:ext cx="2097071" cy="3604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3C595F2E-B9A7-1820-CCF2-8A5A6112C3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98" y="234877"/>
            <a:ext cx="2876758" cy="40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56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6" name="Straight Connector 15">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8B774B55-DEEF-410A-9F9B-E3F6C9F7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AED3E5-3B9A-46DE-9E4A-B414F86AE6D9}"/>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Questions?</a:t>
            </a:r>
          </a:p>
        </p:txBody>
      </p:sp>
      <p:pic>
        <p:nvPicPr>
          <p:cNvPr id="4" name="Picture 3" descr="A picture containing water, outdoor, boat, river&#10;&#10;Description automatically generated">
            <a:extLst>
              <a:ext uri="{FF2B5EF4-FFF2-40B4-BE49-F238E27FC236}">
                <a16:creationId xmlns:a16="http://schemas.microsoft.com/office/drawing/2014/main" id="{ADF16D40-3F5A-4A7D-8A86-D6CC8906FC19}"/>
              </a:ext>
            </a:extLst>
          </p:cNvPr>
          <p:cNvPicPr>
            <a:picLocks noChangeAspect="1"/>
          </p:cNvPicPr>
          <p:nvPr/>
        </p:nvPicPr>
        <p:blipFill rotWithShape="1">
          <a:blip r:embed="rId2"/>
          <a:srcRect t="27786" r="-1" b="13542"/>
          <a:stretch/>
        </p:blipFill>
        <p:spPr>
          <a:xfrm>
            <a:off x="783891" y="1064479"/>
            <a:ext cx="10609288" cy="3501360"/>
          </a:xfrm>
          <a:prstGeom prst="rect">
            <a:avLst/>
          </a:prstGeom>
        </p:spPr>
      </p:pic>
      <p:cxnSp>
        <p:nvCxnSpPr>
          <p:cNvPr id="20" name="Straight Connector 19">
            <a:extLst>
              <a:ext uri="{FF2B5EF4-FFF2-40B4-BE49-F238E27FC236}">
                <a16:creationId xmlns:a16="http://schemas.microsoft.com/office/drawing/2014/main" id="{E86F63E5-80CB-48C0-8847-43E22C5378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B7318D88-D9BB-4846-BF7B-49CBE4094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178E6CEE-A5A7-4FF2-A9BA-8E59C72B36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Title 1">
            <a:extLst>
              <a:ext uri="{FF2B5EF4-FFF2-40B4-BE49-F238E27FC236}">
                <a16:creationId xmlns:a16="http://schemas.microsoft.com/office/drawing/2014/main" id="{B855B295-227E-49E4-A5DA-5D3795BB852F}"/>
              </a:ext>
            </a:extLst>
          </p:cNvPr>
          <p:cNvSpPr txBox="1">
            <a:spLocks/>
          </p:cNvSpPr>
          <p:nvPr/>
        </p:nvSpPr>
        <p:spPr>
          <a:xfrm>
            <a:off x="8448261" y="5629657"/>
            <a:ext cx="2880901" cy="749630"/>
          </a:xfrm>
          <a:prstGeom prst="rect">
            <a:avLst/>
          </a:prstGeom>
        </p:spPr>
        <p:txBody>
          <a:bodyPr vert="horz" lIns="0" tIns="45720" rIns="0" bIns="45720" rtlCol="0" anchor="b">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lnSpc>
                <a:spcPct val="90000"/>
              </a:lnSpc>
              <a:spcAft>
                <a:spcPts val="600"/>
              </a:spcAft>
              <a:buClr>
                <a:schemeClr val="accent1"/>
              </a:buClr>
              <a:buFont typeface="Calibri" panose="020F0502020204030204" pitchFamily="34" charset="0"/>
            </a:pPr>
            <a:r>
              <a:rPr lang="en-US" b="1">
                <a:latin typeface="+mn-lt"/>
                <a:ea typeface="+mn-ea"/>
                <a:cs typeface="+mn-cs"/>
              </a:rPr>
              <a:t>Thank you!</a:t>
            </a:r>
          </a:p>
        </p:txBody>
      </p:sp>
      <p:sp>
        <p:nvSpPr>
          <p:cNvPr id="3" name="Slide Number Placeholder 2">
            <a:extLst>
              <a:ext uri="{FF2B5EF4-FFF2-40B4-BE49-F238E27FC236}">
                <a16:creationId xmlns:a16="http://schemas.microsoft.com/office/drawing/2014/main" id="{9326CFC5-B72A-0901-FA77-9D61E7ACA1CB}"/>
              </a:ext>
            </a:extLst>
          </p:cNvPr>
          <p:cNvSpPr>
            <a:spLocks noGrp="1"/>
          </p:cNvSpPr>
          <p:nvPr>
            <p:ph type="sldNum" sz="quarter" idx="12"/>
          </p:nvPr>
        </p:nvSpPr>
        <p:spPr/>
        <p:txBody>
          <a:bodyPr/>
          <a:lstStyle/>
          <a:p>
            <a:fld id="{330EA680-D336-4FF7-8B7A-9848BB0A1C32}" type="slidenum">
              <a:rPr lang="en-US" smtClean="0"/>
              <a:t>31</a:t>
            </a:fld>
            <a:endParaRPr lang="en-US"/>
          </a:p>
        </p:txBody>
      </p:sp>
      <p:pic>
        <p:nvPicPr>
          <p:cNvPr id="6" name="Graphic 1">
            <a:extLst>
              <a:ext uri="{FF2B5EF4-FFF2-40B4-BE49-F238E27FC236}">
                <a16:creationId xmlns:a16="http://schemas.microsoft.com/office/drawing/2014/main" id="{1CD15A5B-F08B-0020-7466-2CAB95268A4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7850" y="-1"/>
            <a:ext cx="876300" cy="876300"/>
          </a:xfrm>
          <a:prstGeom prst="rect">
            <a:avLst/>
          </a:prstGeom>
        </p:spPr>
      </p:pic>
      <p:pic>
        <p:nvPicPr>
          <p:cNvPr id="8" name="Picture 3">
            <a:extLst>
              <a:ext uri="{FF2B5EF4-FFF2-40B4-BE49-F238E27FC236}">
                <a16:creationId xmlns:a16="http://schemas.microsoft.com/office/drawing/2014/main" id="{1F66C01B-EB1C-3A52-F317-5AB604CA65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8631" b="16267"/>
          <a:stretch>
            <a:fillRect/>
          </a:stretch>
        </p:blipFill>
        <p:spPr bwMode="auto">
          <a:xfrm>
            <a:off x="9736731" y="233146"/>
            <a:ext cx="2097071" cy="3604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a:extLst>
              <a:ext uri="{FF2B5EF4-FFF2-40B4-BE49-F238E27FC236}">
                <a16:creationId xmlns:a16="http://schemas.microsoft.com/office/drawing/2014/main" id="{4514718A-F396-92EA-5678-D81E90A20C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98" y="234877"/>
            <a:ext cx="2876758" cy="40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5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96EEF-2D8B-454D-B3D7-9DA175E98190}"/>
              </a:ext>
            </a:extLst>
          </p:cNvPr>
          <p:cNvSpPr>
            <a:spLocks noGrp="1"/>
          </p:cNvSpPr>
          <p:nvPr>
            <p:ph type="title"/>
          </p:nvPr>
        </p:nvSpPr>
        <p:spPr/>
        <p:txBody>
          <a:bodyPr/>
          <a:lstStyle/>
          <a:p>
            <a:r>
              <a:rPr lang="en-US" dirty="0"/>
              <a:t>Affordability Analyses</a:t>
            </a:r>
          </a:p>
        </p:txBody>
      </p:sp>
      <p:sp>
        <p:nvSpPr>
          <p:cNvPr id="3" name="Content Placeholder 2">
            <a:extLst>
              <a:ext uri="{FF2B5EF4-FFF2-40B4-BE49-F238E27FC236}">
                <a16:creationId xmlns:a16="http://schemas.microsoft.com/office/drawing/2014/main" id="{4D64F9CF-9621-4429-8DC4-F5601873E5B8}"/>
              </a:ext>
            </a:extLst>
          </p:cNvPr>
          <p:cNvSpPr>
            <a:spLocks noGrp="1"/>
          </p:cNvSpPr>
          <p:nvPr>
            <p:ph idx="1"/>
          </p:nvPr>
        </p:nvSpPr>
        <p:spPr>
          <a:xfrm>
            <a:off x="1097280" y="1845734"/>
            <a:ext cx="7099269" cy="4023360"/>
          </a:xfrm>
        </p:spPr>
        <p:txBody>
          <a:bodyPr/>
          <a:lstStyle/>
          <a:p>
            <a:r>
              <a:rPr lang="en-US" dirty="0"/>
              <a:t>Affordability  = Total housing costs /  Household income</a:t>
            </a:r>
          </a:p>
          <a:p>
            <a:r>
              <a:rPr lang="en-US" dirty="0"/>
              <a:t>Housing costs generally include either </a:t>
            </a:r>
          </a:p>
          <a:p>
            <a:pPr lvl="1"/>
            <a:r>
              <a:rPr lang="en-US" dirty="0"/>
              <a:t>(1) rent + utilities or </a:t>
            </a:r>
          </a:p>
          <a:p>
            <a:pPr lvl="1"/>
            <a:r>
              <a:rPr lang="en-US" dirty="0"/>
              <a:t>(2) mortgage principal and interest + property taxes + property insurance + utilities</a:t>
            </a:r>
          </a:p>
          <a:p>
            <a:pPr marL="201168" lvl="1" indent="0">
              <a:buNone/>
            </a:pPr>
            <a:r>
              <a:rPr lang="en-US" dirty="0"/>
              <a:t>Increased construction cost estimate from WIT</a:t>
            </a:r>
          </a:p>
          <a:p>
            <a:pPr marL="201168" lvl="1" indent="0">
              <a:buNone/>
            </a:pPr>
            <a:endParaRPr lang="en-US" dirty="0"/>
          </a:p>
          <a:p>
            <a:endParaRPr lang="en-US" dirty="0"/>
          </a:p>
        </p:txBody>
      </p:sp>
      <p:sp>
        <p:nvSpPr>
          <p:cNvPr id="4" name="Slide Number Placeholder 3">
            <a:extLst>
              <a:ext uri="{FF2B5EF4-FFF2-40B4-BE49-F238E27FC236}">
                <a16:creationId xmlns:a16="http://schemas.microsoft.com/office/drawing/2014/main" id="{52BC643A-3DE4-4BB2-84E2-BD18D3A21D5B}"/>
              </a:ext>
            </a:extLst>
          </p:cNvPr>
          <p:cNvSpPr>
            <a:spLocks noGrp="1"/>
          </p:cNvSpPr>
          <p:nvPr>
            <p:ph type="sldNum" sz="quarter" idx="12"/>
          </p:nvPr>
        </p:nvSpPr>
        <p:spPr/>
        <p:txBody>
          <a:bodyPr/>
          <a:lstStyle/>
          <a:p>
            <a:fld id="{330EA680-D336-4FF7-8B7A-9848BB0A1C32}" type="slidenum">
              <a:rPr lang="en-US" smtClean="0"/>
              <a:pPr/>
              <a:t>4</a:t>
            </a:fld>
            <a:endParaRPr lang="en-US" dirty="0"/>
          </a:p>
        </p:txBody>
      </p:sp>
      <p:pic>
        <p:nvPicPr>
          <p:cNvPr id="7" name="Picture 6">
            <a:extLst>
              <a:ext uri="{FF2B5EF4-FFF2-40B4-BE49-F238E27FC236}">
                <a16:creationId xmlns:a16="http://schemas.microsoft.com/office/drawing/2014/main" id="{573A0571-81C6-409C-8F6F-111E5A437099}"/>
              </a:ext>
            </a:extLst>
          </p:cNvPr>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832838" y="4071999"/>
            <a:ext cx="5095875" cy="1997710"/>
          </a:xfrm>
          <a:prstGeom prst="rect">
            <a:avLst/>
          </a:prstGeom>
          <a:noFill/>
          <a:ln>
            <a:noFill/>
          </a:ln>
        </p:spPr>
      </p:pic>
      <p:graphicFrame>
        <p:nvGraphicFramePr>
          <p:cNvPr id="9" name="Table 8">
            <a:extLst>
              <a:ext uri="{FF2B5EF4-FFF2-40B4-BE49-F238E27FC236}">
                <a16:creationId xmlns:a16="http://schemas.microsoft.com/office/drawing/2014/main" id="{89930F43-EA8E-42C6-B6B4-0F6A742B3866}"/>
              </a:ext>
            </a:extLst>
          </p:cNvPr>
          <p:cNvGraphicFramePr>
            <a:graphicFrameLocks noGrp="1"/>
          </p:cNvGraphicFramePr>
          <p:nvPr>
            <p:extLst>
              <p:ext uri="{D42A27DB-BD31-4B8C-83A1-F6EECF244321}">
                <p14:modId xmlns:p14="http://schemas.microsoft.com/office/powerpoint/2010/main" val="2713101683"/>
              </p:ext>
            </p:extLst>
          </p:nvPr>
        </p:nvGraphicFramePr>
        <p:xfrm>
          <a:off x="8534339" y="2246263"/>
          <a:ext cx="3107346" cy="3956235"/>
        </p:xfrm>
        <a:graphic>
          <a:graphicData uri="http://schemas.openxmlformats.org/drawingml/2006/table">
            <a:tbl>
              <a:tblPr/>
              <a:tblGrid>
                <a:gridCol w="1035782">
                  <a:extLst>
                    <a:ext uri="{9D8B030D-6E8A-4147-A177-3AD203B41FA5}">
                      <a16:colId xmlns:a16="http://schemas.microsoft.com/office/drawing/2014/main" val="1789562933"/>
                    </a:ext>
                  </a:extLst>
                </a:gridCol>
                <a:gridCol w="1035782">
                  <a:extLst>
                    <a:ext uri="{9D8B030D-6E8A-4147-A177-3AD203B41FA5}">
                      <a16:colId xmlns:a16="http://schemas.microsoft.com/office/drawing/2014/main" val="2133028116"/>
                    </a:ext>
                  </a:extLst>
                </a:gridCol>
                <a:gridCol w="1035782">
                  <a:extLst>
                    <a:ext uri="{9D8B030D-6E8A-4147-A177-3AD203B41FA5}">
                      <a16:colId xmlns:a16="http://schemas.microsoft.com/office/drawing/2014/main" val="762615322"/>
                    </a:ext>
                  </a:extLst>
                </a:gridCol>
              </a:tblGrid>
              <a:tr h="214847">
                <a:tc>
                  <a:txBody>
                    <a:bodyPr/>
                    <a:lstStyle/>
                    <a:p>
                      <a:pPr algn="ctr" fontAlgn="t"/>
                      <a:r>
                        <a:rPr lang="en-US" sz="900">
                          <a:solidFill>
                            <a:srgbClr val="FFFFFF"/>
                          </a:solidFill>
                          <a:effectLst/>
                          <a:latin typeface="proxima-nova"/>
                        </a:rPr>
                        <a:t>Component</a:t>
                      </a:r>
                    </a:p>
                  </a:txBody>
                  <a:tcPr marL="37043" marR="37043" marT="37043" marB="37043">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5C9F08"/>
                    </a:solidFill>
                  </a:tcPr>
                </a:tc>
                <a:tc>
                  <a:txBody>
                    <a:bodyPr/>
                    <a:lstStyle/>
                    <a:p>
                      <a:pPr algn="ctr" fontAlgn="t"/>
                      <a:r>
                        <a:rPr lang="en-US" sz="900" dirty="0">
                          <a:solidFill>
                            <a:srgbClr val="FFFFFF"/>
                          </a:solidFill>
                          <a:effectLst/>
                          <a:latin typeface="proxima-nova"/>
                        </a:rPr>
                        <a:t>Level 1</a:t>
                      </a:r>
                    </a:p>
                  </a:txBody>
                  <a:tcPr marL="37043" marR="37043" marT="37043" marB="37043">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5C9F08"/>
                    </a:solidFill>
                  </a:tcPr>
                </a:tc>
                <a:tc>
                  <a:txBody>
                    <a:bodyPr/>
                    <a:lstStyle/>
                    <a:p>
                      <a:pPr algn="ctr" fontAlgn="t"/>
                      <a:r>
                        <a:rPr lang="en-US" sz="900">
                          <a:solidFill>
                            <a:srgbClr val="FFFFFF"/>
                          </a:solidFill>
                          <a:effectLst/>
                          <a:latin typeface="proxima-nova"/>
                        </a:rPr>
                        <a:t>Level 2</a:t>
                      </a:r>
                    </a:p>
                  </a:txBody>
                  <a:tcPr marL="37043" marR="37043" marT="37043" marB="37043">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5C9F08"/>
                    </a:solidFill>
                  </a:tcPr>
                </a:tc>
                <a:extLst>
                  <a:ext uri="{0D108BD9-81ED-4DB2-BD59-A6C34878D82A}">
                    <a16:rowId xmlns:a16="http://schemas.microsoft.com/office/drawing/2014/main" val="4006761920"/>
                  </a:ext>
                </a:extLst>
              </a:tr>
              <a:tr h="496369">
                <a:tc>
                  <a:txBody>
                    <a:bodyPr/>
                    <a:lstStyle/>
                    <a:p>
                      <a:pPr algn="ctr" fontAlgn="t"/>
                      <a:r>
                        <a:rPr lang="en-US" sz="900">
                          <a:effectLst/>
                          <a:latin typeface="proxima-nova"/>
                        </a:rPr>
                        <a:t>Energy savings percentage or HERS Index Score</a:t>
                      </a:r>
                    </a:p>
                  </a:txBody>
                  <a:tcPr marL="37043" marR="37043" marT="37043" marB="37043">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5E5E5"/>
                    </a:solidFill>
                  </a:tcPr>
                </a:tc>
                <a:tc>
                  <a:txBody>
                    <a:bodyPr/>
                    <a:lstStyle/>
                    <a:p>
                      <a:pPr algn="ctr" fontAlgn="t"/>
                      <a:r>
                        <a:rPr lang="en-US" sz="900">
                          <a:effectLst/>
                          <a:latin typeface="proxima-nova"/>
                        </a:rPr>
                        <a:t>Savings ≥ 30% or HERS Index Score ≤ 45*</a:t>
                      </a:r>
                    </a:p>
                  </a:txBody>
                  <a:tcPr marL="37043" marR="37043" marT="37043" marB="37043">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5E5E5"/>
                    </a:solidFill>
                  </a:tcPr>
                </a:tc>
                <a:tc>
                  <a:txBody>
                    <a:bodyPr/>
                    <a:lstStyle/>
                    <a:p>
                      <a:pPr algn="ctr" fontAlgn="t"/>
                      <a:r>
                        <a:rPr lang="en-US" sz="900">
                          <a:effectLst/>
                          <a:latin typeface="proxima-nova"/>
                        </a:rPr>
                        <a:t>Savings ≥ 50% or HERS Index Score ≤ 35*</a:t>
                      </a:r>
                    </a:p>
                  </a:txBody>
                  <a:tcPr marL="37043" marR="37043" marT="37043" marB="37043">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5E5E5"/>
                    </a:solidFill>
                  </a:tcPr>
                </a:tc>
                <a:extLst>
                  <a:ext uri="{0D108BD9-81ED-4DB2-BD59-A6C34878D82A}">
                    <a16:rowId xmlns:a16="http://schemas.microsoft.com/office/drawing/2014/main" val="3633344052"/>
                  </a:ext>
                </a:extLst>
              </a:tr>
              <a:tr h="355608">
                <a:tc>
                  <a:txBody>
                    <a:bodyPr/>
                    <a:lstStyle/>
                    <a:p>
                      <a:pPr algn="ctr" fontAlgn="t"/>
                      <a:r>
                        <a:rPr lang="en-US" sz="900">
                          <a:effectLst/>
                          <a:latin typeface="proxima-nova"/>
                        </a:rPr>
                        <a:t>Heat pump for space heating †</a:t>
                      </a:r>
                    </a:p>
                  </a:txBody>
                  <a:tcPr marL="37043" marR="37043" marT="37043" marB="37043">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5E5E5"/>
                    </a:solidFill>
                  </a:tcPr>
                </a:tc>
                <a:tc>
                  <a:txBody>
                    <a:bodyPr/>
                    <a:lstStyle/>
                    <a:p>
                      <a:pPr algn="ctr" fontAlgn="t"/>
                      <a:r>
                        <a:rPr lang="en-US" sz="900">
                          <a:effectLst/>
                          <a:latin typeface="proxima-nova"/>
                        </a:rPr>
                        <a:t>Required</a:t>
                      </a:r>
                    </a:p>
                  </a:txBody>
                  <a:tcPr marL="37043" marR="37043" marT="37043" marB="37043">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5E5E5"/>
                    </a:solidFill>
                  </a:tcPr>
                </a:tc>
                <a:tc>
                  <a:txBody>
                    <a:bodyPr/>
                    <a:lstStyle/>
                    <a:p>
                      <a:pPr algn="ctr" fontAlgn="t"/>
                      <a:r>
                        <a:rPr lang="en-US" sz="900">
                          <a:effectLst/>
                          <a:latin typeface="proxima-nova"/>
                        </a:rPr>
                        <a:t>Required</a:t>
                      </a:r>
                    </a:p>
                  </a:txBody>
                  <a:tcPr marL="37043" marR="37043" marT="37043" marB="37043">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5E5E5"/>
                    </a:solidFill>
                  </a:tcPr>
                </a:tc>
                <a:extLst>
                  <a:ext uri="{0D108BD9-81ED-4DB2-BD59-A6C34878D82A}">
                    <a16:rowId xmlns:a16="http://schemas.microsoft.com/office/drawing/2014/main" val="3089237642"/>
                  </a:ext>
                </a:extLst>
              </a:tr>
              <a:tr h="355608">
                <a:tc>
                  <a:txBody>
                    <a:bodyPr/>
                    <a:lstStyle/>
                    <a:p>
                      <a:pPr algn="ctr" fontAlgn="t"/>
                      <a:r>
                        <a:rPr lang="en-US" sz="900">
                          <a:effectLst/>
                          <a:latin typeface="proxima-nova"/>
                        </a:rPr>
                        <a:t>Heat pump for water heating</a:t>
                      </a:r>
                    </a:p>
                  </a:txBody>
                  <a:tcPr marL="37043" marR="37043" marT="37043" marB="37043">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5E5E5"/>
                    </a:solidFill>
                  </a:tcPr>
                </a:tc>
                <a:tc>
                  <a:txBody>
                    <a:bodyPr/>
                    <a:lstStyle/>
                    <a:p>
                      <a:pPr algn="ctr" fontAlgn="t"/>
                      <a:r>
                        <a:rPr lang="en-US" sz="900">
                          <a:effectLst/>
                          <a:latin typeface="proxima-nova"/>
                        </a:rPr>
                        <a:t>Optional</a:t>
                      </a:r>
                    </a:p>
                  </a:txBody>
                  <a:tcPr marL="37043" marR="37043" marT="37043" marB="37043">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5E5E5"/>
                    </a:solidFill>
                  </a:tcPr>
                </a:tc>
                <a:tc>
                  <a:txBody>
                    <a:bodyPr/>
                    <a:lstStyle/>
                    <a:p>
                      <a:pPr algn="ctr" fontAlgn="t"/>
                      <a:r>
                        <a:rPr lang="en-US" sz="900">
                          <a:effectLst/>
                          <a:latin typeface="proxima-nova"/>
                        </a:rPr>
                        <a:t>Required</a:t>
                      </a:r>
                    </a:p>
                  </a:txBody>
                  <a:tcPr marL="37043" marR="37043" marT="37043" marB="37043">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5E5E5"/>
                    </a:solidFill>
                  </a:tcPr>
                </a:tc>
                <a:extLst>
                  <a:ext uri="{0D108BD9-81ED-4DB2-BD59-A6C34878D82A}">
                    <a16:rowId xmlns:a16="http://schemas.microsoft.com/office/drawing/2014/main" val="1779205990"/>
                  </a:ext>
                </a:extLst>
              </a:tr>
              <a:tr h="355608">
                <a:tc>
                  <a:txBody>
                    <a:bodyPr/>
                    <a:lstStyle/>
                    <a:p>
                      <a:pPr algn="ctr" fontAlgn="t"/>
                      <a:r>
                        <a:rPr lang="en-US" sz="900">
                          <a:effectLst/>
                          <a:latin typeface="proxima-nova"/>
                        </a:rPr>
                        <a:t>All-electric cookware</a:t>
                      </a:r>
                    </a:p>
                  </a:txBody>
                  <a:tcPr marL="37043" marR="37043" marT="37043" marB="37043">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5E5E5"/>
                    </a:solidFill>
                  </a:tcPr>
                </a:tc>
                <a:tc>
                  <a:txBody>
                    <a:bodyPr/>
                    <a:lstStyle/>
                    <a:p>
                      <a:pPr algn="ctr" fontAlgn="t"/>
                      <a:r>
                        <a:rPr lang="en-US" sz="900">
                          <a:effectLst/>
                          <a:latin typeface="proxima-nova"/>
                        </a:rPr>
                        <a:t>Required</a:t>
                      </a:r>
                    </a:p>
                  </a:txBody>
                  <a:tcPr marL="37043" marR="37043" marT="37043" marB="37043">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5E5E5"/>
                    </a:solidFill>
                  </a:tcPr>
                </a:tc>
                <a:tc>
                  <a:txBody>
                    <a:bodyPr/>
                    <a:lstStyle/>
                    <a:p>
                      <a:pPr algn="ctr" fontAlgn="t"/>
                      <a:r>
                        <a:rPr lang="en-US" sz="900">
                          <a:effectLst/>
                          <a:latin typeface="proxima-nova"/>
                        </a:rPr>
                        <a:t>Required</a:t>
                      </a:r>
                    </a:p>
                  </a:txBody>
                  <a:tcPr marL="37043" marR="37043" marT="37043" marB="37043">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5E5E5"/>
                    </a:solidFill>
                  </a:tcPr>
                </a:tc>
                <a:extLst>
                  <a:ext uri="{0D108BD9-81ED-4DB2-BD59-A6C34878D82A}">
                    <a16:rowId xmlns:a16="http://schemas.microsoft.com/office/drawing/2014/main" val="2579375236"/>
                  </a:ext>
                </a:extLst>
              </a:tr>
              <a:tr h="355608">
                <a:tc>
                  <a:txBody>
                    <a:bodyPr/>
                    <a:lstStyle/>
                    <a:p>
                      <a:pPr algn="ctr" fontAlgn="t"/>
                      <a:r>
                        <a:rPr lang="en-US" sz="900">
                          <a:effectLst/>
                          <a:latin typeface="proxima-nova"/>
                        </a:rPr>
                        <a:t>Infiltration rate (ACH)</a:t>
                      </a:r>
                    </a:p>
                  </a:txBody>
                  <a:tcPr marL="37043" marR="37043" marT="37043" marB="37043">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5E5E5"/>
                    </a:solidFill>
                  </a:tcPr>
                </a:tc>
                <a:tc>
                  <a:txBody>
                    <a:bodyPr/>
                    <a:lstStyle/>
                    <a:p>
                      <a:pPr algn="ctr" fontAlgn="t"/>
                      <a:r>
                        <a:rPr lang="en-US" sz="900">
                          <a:effectLst/>
                          <a:latin typeface="proxima-nova"/>
                        </a:rPr>
                        <a:t>ACH50 ≤ 1.5</a:t>
                      </a:r>
                    </a:p>
                  </a:txBody>
                  <a:tcPr marL="37043" marR="37043" marT="37043" marB="37043">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5E5E5"/>
                    </a:solidFill>
                  </a:tcPr>
                </a:tc>
                <a:tc>
                  <a:txBody>
                    <a:bodyPr/>
                    <a:lstStyle/>
                    <a:p>
                      <a:pPr algn="ctr" fontAlgn="t"/>
                      <a:r>
                        <a:rPr lang="en-US" sz="900">
                          <a:effectLst/>
                          <a:latin typeface="proxima-nova"/>
                        </a:rPr>
                        <a:t>ACH50 ≤ 1.0</a:t>
                      </a:r>
                    </a:p>
                  </a:txBody>
                  <a:tcPr marL="37043" marR="37043" marT="37043" marB="37043">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5E5E5"/>
                    </a:solidFill>
                  </a:tcPr>
                </a:tc>
                <a:extLst>
                  <a:ext uri="{0D108BD9-81ED-4DB2-BD59-A6C34878D82A}">
                    <a16:rowId xmlns:a16="http://schemas.microsoft.com/office/drawing/2014/main" val="3707577932"/>
                  </a:ext>
                </a:extLst>
              </a:tr>
              <a:tr h="629816">
                <a:tc>
                  <a:txBody>
                    <a:bodyPr/>
                    <a:lstStyle/>
                    <a:p>
                      <a:pPr algn="ctr" fontAlgn="t"/>
                      <a:r>
                        <a:rPr lang="en-US" sz="900">
                          <a:effectLst/>
                          <a:latin typeface="proxima-nova"/>
                        </a:rPr>
                        <a:t>Balanced ventilation systems (HRVs &amp; ERVs)</a:t>
                      </a:r>
                    </a:p>
                  </a:txBody>
                  <a:tcPr marL="37043" marR="37043" marT="37043" marB="37043">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5E5E5"/>
                    </a:solidFill>
                  </a:tcPr>
                </a:tc>
                <a:tc>
                  <a:txBody>
                    <a:bodyPr/>
                    <a:lstStyle/>
                    <a:p>
                      <a:pPr algn="ctr" fontAlgn="t"/>
                      <a:r>
                        <a:rPr lang="en-US" sz="900">
                          <a:effectLst/>
                          <a:latin typeface="proxima-nova"/>
                        </a:rPr>
                        <a:t>Required</a:t>
                      </a:r>
                    </a:p>
                  </a:txBody>
                  <a:tcPr marL="37043" marR="37043" marT="37043" marB="37043">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5E5E5"/>
                    </a:solidFill>
                  </a:tcPr>
                </a:tc>
                <a:tc>
                  <a:txBody>
                    <a:bodyPr/>
                    <a:lstStyle/>
                    <a:p>
                      <a:pPr algn="ctr" fontAlgn="t"/>
                      <a:r>
                        <a:rPr lang="en-US" sz="900">
                          <a:effectLst/>
                          <a:latin typeface="proxima-nova"/>
                        </a:rPr>
                        <a:t>Required</a:t>
                      </a:r>
                    </a:p>
                  </a:txBody>
                  <a:tcPr marL="37043" marR="37043" marT="37043" marB="37043">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5E5E5"/>
                    </a:solidFill>
                  </a:tcPr>
                </a:tc>
                <a:extLst>
                  <a:ext uri="{0D108BD9-81ED-4DB2-BD59-A6C34878D82A}">
                    <a16:rowId xmlns:a16="http://schemas.microsoft.com/office/drawing/2014/main" val="3272895269"/>
                  </a:ext>
                </a:extLst>
              </a:tr>
              <a:tr h="496369">
                <a:tc>
                  <a:txBody>
                    <a:bodyPr/>
                    <a:lstStyle/>
                    <a:p>
                      <a:pPr algn="ctr" fontAlgn="t"/>
                      <a:r>
                        <a:rPr lang="en-US" sz="900" dirty="0">
                          <a:effectLst/>
                          <a:latin typeface="proxima-nova"/>
                        </a:rPr>
                        <a:t>Continuous envelope insulation ‡</a:t>
                      </a:r>
                    </a:p>
                  </a:txBody>
                  <a:tcPr marL="37043" marR="37043" marT="37043" marB="37043">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5E5E5"/>
                    </a:solidFill>
                  </a:tcPr>
                </a:tc>
                <a:tc>
                  <a:txBody>
                    <a:bodyPr/>
                    <a:lstStyle/>
                    <a:p>
                      <a:pPr algn="ctr" fontAlgn="t"/>
                      <a:r>
                        <a:rPr lang="en-US" sz="900">
                          <a:effectLst/>
                          <a:latin typeface="proxima-nova"/>
                        </a:rPr>
                        <a:t>Optional</a:t>
                      </a:r>
                    </a:p>
                  </a:txBody>
                  <a:tcPr marL="37043" marR="37043" marT="37043" marB="37043">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5E5E5"/>
                    </a:solidFill>
                  </a:tcPr>
                </a:tc>
                <a:tc>
                  <a:txBody>
                    <a:bodyPr/>
                    <a:lstStyle/>
                    <a:p>
                      <a:pPr algn="ctr" fontAlgn="t"/>
                      <a:r>
                        <a:rPr lang="en-US" sz="900">
                          <a:effectLst/>
                          <a:latin typeface="proxima-nova"/>
                        </a:rPr>
                        <a:t>Required</a:t>
                      </a:r>
                    </a:p>
                  </a:txBody>
                  <a:tcPr marL="37043" marR="37043" marT="37043" marB="37043">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5E5E5"/>
                    </a:solidFill>
                  </a:tcPr>
                </a:tc>
                <a:extLst>
                  <a:ext uri="{0D108BD9-81ED-4DB2-BD59-A6C34878D82A}">
                    <a16:rowId xmlns:a16="http://schemas.microsoft.com/office/drawing/2014/main" val="4282720478"/>
                  </a:ext>
                </a:extLst>
              </a:tr>
              <a:tr h="355608">
                <a:tc>
                  <a:txBody>
                    <a:bodyPr/>
                    <a:lstStyle/>
                    <a:p>
                      <a:pPr algn="ctr" fontAlgn="t"/>
                      <a:r>
                        <a:rPr lang="en-US" sz="900" dirty="0">
                          <a:effectLst/>
                          <a:latin typeface="proxima-nova"/>
                        </a:rPr>
                        <a:t>Electric vehicle-ready checklist</a:t>
                      </a:r>
                    </a:p>
                  </a:txBody>
                  <a:tcPr marL="37043" marR="37043" marT="37043" marB="37043">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5E5E5"/>
                    </a:solidFill>
                  </a:tcPr>
                </a:tc>
                <a:tc>
                  <a:txBody>
                    <a:bodyPr/>
                    <a:lstStyle/>
                    <a:p>
                      <a:pPr algn="ctr" fontAlgn="t"/>
                      <a:r>
                        <a:rPr lang="en-US" sz="900">
                          <a:effectLst/>
                          <a:latin typeface="proxima-nova"/>
                        </a:rPr>
                        <a:t>Required</a:t>
                      </a:r>
                    </a:p>
                  </a:txBody>
                  <a:tcPr marL="37043" marR="37043" marT="37043" marB="37043">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5E5E5"/>
                    </a:solidFill>
                  </a:tcPr>
                </a:tc>
                <a:tc>
                  <a:txBody>
                    <a:bodyPr/>
                    <a:lstStyle/>
                    <a:p>
                      <a:pPr algn="ctr" fontAlgn="t"/>
                      <a:r>
                        <a:rPr lang="en-US" sz="900" dirty="0">
                          <a:effectLst/>
                          <a:latin typeface="proxima-nova"/>
                        </a:rPr>
                        <a:t>Required</a:t>
                      </a:r>
                    </a:p>
                  </a:txBody>
                  <a:tcPr marL="37043" marR="37043" marT="37043" marB="37043">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5E5E5"/>
                    </a:solidFill>
                  </a:tcPr>
                </a:tc>
                <a:extLst>
                  <a:ext uri="{0D108BD9-81ED-4DB2-BD59-A6C34878D82A}">
                    <a16:rowId xmlns:a16="http://schemas.microsoft.com/office/drawing/2014/main" val="2755914270"/>
                  </a:ext>
                </a:extLst>
              </a:tr>
              <a:tr h="340794">
                <a:tc>
                  <a:txBody>
                    <a:bodyPr/>
                    <a:lstStyle/>
                    <a:p>
                      <a:pPr algn="ctr" fontAlgn="t"/>
                      <a:endParaRPr lang="en-US" sz="900" dirty="0">
                        <a:effectLst/>
                        <a:latin typeface="proxima-nova"/>
                      </a:endParaRPr>
                    </a:p>
                  </a:txBody>
                  <a:tcPr marL="37043" marR="37043" marT="37043" marB="37043">
                    <a:lnL>
                      <a:noFill/>
                    </a:lnL>
                    <a:lnR>
                      <a:noFill/>
                    </a:lnR>
                    <a:lnT w="9525" cap="flat" cmpd="sng" algn="ctr">
                      <a:solidFill>
                        <a:srgbClr val="DDDDDD"/>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5E5E5"/>
                    </a:solidFill>
                  </a:tcPr>
                </a:tc>
                <a:tc>
                  <a:txBody>
                    <a:bodyPr/>
                    <a:lstStyle/>
                    <a:p>
                      <a:pPr algn="ctr" fontAlgn="t"/>
                      <a:r>
                        <a:rPr lang="en-US" sz="900" dirty="0">
                          <a:effectLst/>
                          <a:latin typeface="proxima-nova"/>
                        </a:rPr>
                        <a:t>$15,000</a:t>
                      </a:r>
                    </a:p>
                  </a:txBody>
                  <a:tcPr marL="37043" marR="37043" marT="37043" marB="37043">
                    <a:lnL>
                      <a:noFill/>
                    </a:lnL>
                    <a:lnR>
                      <a:noFill/>
                    </a:lnR>
                    <a:lnT w="9525" cap="flat" cmpd="sng" algn="ctr">
                      <a:solidFill>
                        <a:srgbClr val="DDDDDD"/>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5E5E5"/>
                    </a:solidFill>
                  </a:tcPr>
                </a:tc>
                <a:tc>
                  <a:txBody>
                    <a:bodyPr/>
                    <a:lstStyle/>
                    <a:p>
                      <a:pPr algn="ctr" fontAlgn="t"/>
                      <a:r>
                        <a:rPr lang="en-US" sz="900" dirty="0">
                          <a:effectLst/>
                          <a:latin typeface="proxima-nova"/>
                        </a:rPr>
                        <a:t>$25,000</a:t>
                      </a:r>
                    </a:p>
                  </a:txBody>
                  <a:tcPr marL="37043" marR="37043" marT="37043" marB="37043">
                    <a:lnL>
                      <a:noFill/>
                    </a:lnL>
                    <a:lnR>
                      <a:noFill/>
                    </a:lnR>
                    <a:lnT w="9525" cap="flat" cmpd="sng" algn="ctr">
                      <a:solidFill>
                        <a:srgbClr val="DDDDDD"/>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5E5E5"/>
                    </a:solidFill>
                  </a:tcPr>
                </a:tc>
                <a:extLst>
                  <a:ext uri="{0D108BD9-81ED-4DB2-BD59-A6C34878D82A}">
                    <a16:rowId xmlns:a16="http://schemas.microsoft.com/office/drawing/2014/main" val="1539863975"/>
                  </a:ext>
                </a:extLst>
              </a:tr>
            </a:tbl>
          </a:graphicData>
        </a:graphic>
      </p:graphicFrame>
      <p:sp>
        <p:nvSpPr>
          <p:cNvPr id="10" name="Content Placeholder 2">
            <a:extLst>
              <a:ext uri="{FF2B5EF4-FFF2-40B4-BE49-F238E27FC236}">
                <a16:creationId xmlns:a16="http://schemas.microsoft.com/office/drawing/2014/main" id="{DFCFFCDB-2715-4A85-91D7-EA87AEAA9C47}"/>
              </a:ext>
            </a:extLst>
          </p:cNvPr>
          <p:cNvSpPr txBox="1">
            <a:spLocks/>
          </p:cNvSpPr>
          <p:nvPr/>
        </p:nvSpPr>
        <p:spPr>
          <a:xfrm>
            <a:off x="7741186" y="1974925"/>
            <a:ext cx="4450814" cy="329723"/>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err="1"/>
              <a:t>MassSaves</a:t>
            </a:r>
            <a:r>
              <a:rPr lang="en-US" dirty="0"/>
              <a:t> All-Electric Single Family Incentive</a:t>
            </a:r>
          </a:p>
          <a:p>
            <a:pPr marL="201168" lvl="1" indent="0">
              <a:buFont typeface="Calibri" pitchFamily="34" charset="0"/>
              <a:buNone/>
            </a:pPr>
            <a:endParaRPr lang="en-US" dirty="0"/>
          </a:p>
          <a:p>
            <a:endParaRPr lang="en-US" dirty="0"/>
          </a:p>
        </p:txBody>
      </p:sp>
      <p:pic>
        <p:nvPicPr>
          <p:cNvPr id="5" name="Graphic 1">
            <a:extLst>
              <a:ext uri="{FF2B5EF4-FFF2-40B4-BE49-F238E27FC236}">
                <a16:creationId xmlns:a16="http://schemas.microsoft.com/office/drawing/2014/main" id="{BB93876A-451D-6C91-F9BC-59A43600811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7850" y="-1"/>
            <a:ext cx="876300" cy="876300"/>
          </a:xfrm>
          <a:prstGeom prst="rect">
            <a:avLst/>
          </a:prstGeom>
        </p:spPr>
      </p:pic>
      <p:pic>
        <p:nvPicPr>
          <p:cNvPr id="8" name="Picture 3">
            <a:extLst>
              <a:ext uri="{FF2B5EF4-FFF2-40B4-BE49-F238E27FC236}">
                <a16:creationId xmlns:a16="http://schemas.microsoft.com/office/drawing/2014/main" id="{B85C4018-9E1F-0C47-AF6B-F6C56BE3E1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8631" b="16267"/>
          <a:stretch>
            <a:fillRect/>
          </a:stretch>
        </p:blipFill>
        <p:spPr bwMode="auto">
          <a:xfrm>
            <a:off x="9736731" y="233146"/>
            <a:ext cx="2097071" cy="3604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a:extLst>
              <a:ext uri="{FF2B5EF4-FFF2-40B4-BE49-F238E27FC236}">
                <a16:creationId xmlns:a16="http://schemas.microsoft.com/office/drawing/2014/main" id="{E4EEF615-B2BE-E5B2-059D-BF164AF9C3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98" y="234877"/>
            <a:ext cx="2876758" cy="40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624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96EEF-2D8B-454D-B3D7-9DA175E98190}"/>
              </a:ext>
            </a:extLst>
          </p:cNvPr>
          <p:cNvSpPr>
            <a:spLocks noGrp="1"/>
          </p:cNvSpPr>
          <p:nvPr>
            <p:ph type="title"/>
          </p:nvPr>
        </p:nvSpPr>
        <p:spPr/>
        <p:txBody>
          <a:bodyPr/>
          <a:lstStyle/>
          <a:p>
            <a:r>
              <a:rPr lang="en-US" dirty="0"/>
              <a:t>Affordability Analyses: Energy Costs </a:t>
            </a:r>
          </a:p>
        </p:txBody>
      </p:sp>
      <p:sp>
        <p:nvSpPr>
          <p:cNvPr id="3" name="Content Placeholder 2">
            <a:extLst>
              <a:ext uri="{FF2B5EF4-FFF2-40B4-BE49-F238E27FC236}">
                <a16:creationId xmlns:a16="http://schemas.microsoft.com/office/drawing/2014/main" id="{4D64F9CF-9621-4429-8DC4-F5601873E5B8}"/>
              </a:ext>
            </a:extLst>
          </p:cNvPr>
          <p:cNvSpPr>
            <a:spLocks noGrp="1"/>
          </p:cNvSpPr>
          <p:nvPr>
            <p:ph idx="1"/>
          </p:nvPr>
        </p:nvSpPr>
        <p:spPr>
          <a:xfrm>
            <a:off x="1097280" y="1845733"/>
            <a:ext cx="10058400" cy="4312695"/>
          </a:xfrm>
        </p:spPr>
        <p:txBody>
          <a:bodyPr>
            <a:normAutofit fontScale="92500" lnSpcReduction="10000"/>
          </a:bodyPr>
          <a:lstStyle/>
          <a:p>
            <a:r>
              <a:rPr lang="en-US" dirty="0"/>
              <a:t>How do the new energy efficiency requirements affect energy costs?</a:t>
            </a:r>
          </a:p>
          <a:p>
            <a:pPr marL="201168" lvl="1" indent="0">
              <a:buNone/>
            </a:pPr>
            <a:endParaRPr lang="en-US" dirty="0"/>
          </a:p>
          <a:p>
            <a:pPr lvl="1"/>
            <a:r>
              <a:rPr lang="en-US" dirty="0"/>
              <a:t>Energy costs represent 7 percent of the monthly housing costs for homeowners in Massachusetts.</a:t>
            </a:r>
          </a:p>
          <a:p>
            <a:pPr lvl="1"/>
            <a:endParaRPr lang="en-US" dirty="0"/>
          </a:p>
          <a:p>
            <a:pPr lvl="1"/>
            <a:r>
              <a:rPr lang="en-US" dirty="0"/>
              <a:t>Analysis of the RESNET data on HERS scores and estimated energy costs in Massachusetts suggests substantial declines in energy costs: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For the median owner of a single-family home built in Massachusetts since 2010, that would be an estimated savings of $48 per month, while for the median renter of a home built in Massachusetts since 2010 that would be an estimated savings of about $1 per month at HERS 42 or $30 per month at Passive House standards. </a:t>
            </a:r>
          </a:p>
        </p:txBody>
      </p:sp>
      <p:sp>
        <p:nvSpPr>
          <p:cNvPr id="4" name="Slide Number Placeholder 3">
            <a:extLst>
              <a:ext uri="{FF2B5EF4-FFF2-40B4-BE49-F238E27FC236}">
                <a16:creationId xmlns:a16="http://schemas.microsoft.com/office/drawing/2014/main" id="{52BC643A-3DE4-4BB2-84E2-BD18D3A21D5B}"/>
              </a:ext>
            </a:extLst>
          </p:cNvPr>
          <p:cNvSpPr>
            <a:spLocks noGrp="1"/>
          </p:cNvSpPr>
          <p:nvPr>
            <p:ph type="sldNum" sz="quarter" idx="12"/>
          </p:nvPr>
        </p:nvSpPr>
        <p:spPr/>
        <p:txBody>
          <a:bodyPr/>
          <a:lstStyle/>
          <a:p>
            <a:fld id="{330EA680-D336-4FF7-8B7A-9848BB0A1C32}" type="slidenum">
              <a:rPr lang="en-US" smtClean="0"/>
              <a:pPr/>
              <a:t>5</a:t>
            </a:fld>
            <a:endParaRPr lang="en-US" dirty="0"/>
          </a:p>
        </p:txBody>
      </p:sp>
      <p:pic>
        <p:nvPicPr>
          <p:cNvPr id="5" name="Picture 4">
            <a:extLst>
              <a:ext uri="{FF2B5EF4-FFF2-40B4-BE49-F238E27FC236}">
                <a16:creationId xmlns:a16="http://schemas.microsoft.com/office/drawing/2014/main" id="{667E553C-F91E-49B3-ACB6-CA3387326F5E}"/>
              </a:ext>
            </a:extLst>
          </p:cNvPr>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560339" y="3585990"/>
            <a:ext cx="6292188" cy="1473846"/>
          </a:xfrm>
          <a:prstGeom prst="rect">
            <a:avLst/>
          </a:prstGeom>
          <a:noFill/>
          <a:ln>
            <a:noFill/>
          </a:ln>
        </p:spPr>
      </p:pic>
      <p:pic>
        <p:nvPicPr>
          <p:cNvPr id="6" name="Graphic 1">
            <a:extLst>
              <a:ext uri="{FF2B5EF4-FFF2-40B4-BE49-F238E27FC236}">
                <a16:creationId xmlns:a16="http://schemas.microsoft.com/office/drawing/2014/main" id="{B0416079-A4CD-63BA-F01B-64781DEA4A3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7850" y="-1"/>
            <a:ext cx="876300" cy="876300"/>
          </a:xfrm>
          <a:prstGeom prst="rect">
            <a:avLst/>
          </a:prstGeom>
        </p:spPr>
      </p:pic>
      <p:pic>
        <p:nvPicPr>
          <p:cNvPr id="8" name="Picture 3">
            <a:extLst>
              <a:ext uri="{FF2B5EF4-FFF2-40B4-BE49-F238E27FC236}">
                <a16:creationId xmlns:a16="http://schemas.microsoft.com/office/drawing/2014/main" id="{A81205A3-8360-56B8-ADB4-EEFCE1C3BB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8631" b="16267"/>
          <a:stretch>
            <a:fillRect/>
          </a:stretch>
        </p:blipFill>
        <p:spPr bwMode="auto">
          <a:xfrm>
            <a:off x="9736731" y="233146"/>
            <a:ext cx="2097071" cy="3604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a:extLst>
              <a:ext uri="{FF2B5EF4-FFF2-40B4-BE49-F238E27FC236}">
                <a16:creationId xmlns:a16="http://schemas.microsoft.com/office/drawing/2014/main" id="{6F413321-1B3C-0D5F-EC1F-0FDED89353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98" y="234877"/>
            <a:ext cx="2876758" cy="40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509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96EEF-2D8B-454D-B3D7-9DA175E98190}"/>
              </a:ext>
            </a:extLst>
          </p:cNvPr>
          <p:cNvSpPr>
            <a:spLocks noGrp="1"/>
          </p:cNvSpPr>
          <p:nvPr>
            <p:ph type="title"/>
          </p:nvPr>
        </p:nvSpPr>
        <p:spPr/>
        <p:txBody>
          <a:bodyPr/>
          <a:lstStyle/>
          <a:p>
            <a:r>
              <a:rPr lang="en-US" dirty="0"/>
              <a:t>Affordability Analyses Combined</a:t>
            </a:r>
          </a:p>
        </p:txBody>
      </p:sp>
      <p:sp>
        <p:nvSpPr>
          <p:cNvPr id="4" name="Slide Number Placeholder 3">
            <a:extLst>
              <a:ext uri="{FF2B5EF4-FFF2-40B4-BE49-F238E27FC236}">
                <a16:creationId xmlns:a16="http://schemas.microsoft.com/office/drawing/2014/main" id="{52BC643A-3DE4-4BB2-84E2-BD18D3A21D5B}"/>
              </a:ext>
            </a:extLst>
          </p:cNvPr>
          <p:cNvSpPr>
            <a:spLocks noGrp="1"/>
          </p:cNvSpPr>
          <p:nvPr>
            <p:ph type="sldNum" sz="quarter" idx="12"/>
          </p:nvPr>
        </p:nvSpPr>
        <p:spPr/>
        <p:txBody>
          <a:bodyPr/>
          <a:lstStyle/>
          <a:p>
            <a:fld id="{330EA680-D336-4FF7-8B7A-9848BB0A1C32}" type="slidenum">
              <a:rPr lang="en-US" smtClean="0"/>
              <a:pPr/>
              <a:t>6</a:t>
            </a:fld>
            <a:endParaRPr lang="en-US" dirty="0"/>
          </a:p>
        </p:txBody>
      </p:sp>
      <p:graphicFrame>
        <p:nvGraphicFramePr>
          <p:cNvPr id="6" name="Table 5">
            <a:extLst>
              <a:ext uri="{FF2B5EF4-FFF2-40B4-BE49-F238E27FC236}">
                <a16:creationId xmlns:a16="http://schemas.microsoft.com/office/drawing/2014/main" id="{4004A1D2-E2A0-4E6B-A7BA-9E4C7206AFA2}"/>
              </a:ext>
            </a:extLst>
          </p:cNvPr>
          <p:cNvGraphicFramePr>
            <a:graphicFrameLocks noGrp="1"/>
          </p:cNvGraphicFramePr>
          <p:nvPr>
            <p:extLst>
              <p:ext uri="{D42A27DB-BD31-4B8C-83A1-F6EECF244321}">
                <p14:modId xmlns:p14="http://schemas.microsoft.com/office/powerpoint/2010/main" val="22828096"/>
              </p:ext>
            </p:extLst>
          </p:nvPr>
        </p:nvGraphicFramePr>
        <p:xfrm>
          <a:off x="1772458" y="4101240"/>
          <a:ext cx="8128000" cy="2123440"/>
        </p:xfrm>
        <a:graphic>
          <a:graphicData uri="http://schemas.openxmlformats.org/drawingml/2006/table">
            <a:tbl>
              <a:tblPr firstRow="1" bandRow="1">
                <a:tableStyleId>{5C22544A-7EE6-4342-B048-85BDC9FD1C3A}</a:tableStyleId>
              </a:tblPr>
              <a:tblGrid>
                <a:gridCol w="3339369">
                  <a:extLst>
                    <a:ext uri="{9D8B030D-6E8A-4147-A177-3AD203B41FA5}">
                      <a16:colId xmlns:a16="http://schemas.microsoft.com/office/drawing/2014/main" val="3395124236"/>
                    </a:ext>
                  </a:extLst>
                </a:gridCol>
                <a:gridCol w="724631">
                  <a:extLst>
                    <a:ext uri="{9D8B030D-6E8A-4147-A177-3AD203B41FA5}">
                      <a16:colId xmlns:a16="http://schemas.microsoft.com/office/drawing/2014/main" val="2716880722"/>
                    </a:ext>
                  </a:extLst>
                </a:gridCol>
                <a:gridCol w="3252458">
                  <a:extLst>
                    <a:ext uri="{9D8B030D-6E8A-4147-A177-3AD203B41FA5}">
                      <a16:colId xmlns:a16="http://schemas.microsoft.com/office/drawing/2014/main" val="2287315608"/>
                    </a:ext>
                  </a:extLst>
                </a:gridCol>
                <a:gridCol w="811542">
                  <a:extLst>
                    <a:ext uri="{9D8B030D-6E8A-4147-A177-3AD203B41FA5}">
                      <a16:colId xmlns:a16="http://schemas.microsoft.com/office/drawing/2014/main" val="2846929846"/>
                    </a:ext>
                  </a:extLst>
                </a:gridCol>
              </a:tblGrid>
              <a:tr h="370840">
                <a:tc>
                  <a:txBody>
                    <a:bodyPr/>
                    <a:lstStyle/>
                    <a:p>
                      <a:r>
                        <a:rPr lang="en-US" dirty="0"/>
                        <a:t>Additional Monthly Homeowner Costs/Savings</a:t>
                      </a:r>
                    </a:p>
                  </a:txBody>
                  <a:tcPr/>
                </a:tc>
                <a:tc>
                  <a:txBody>
                    <a:bodyPr/>
                    <a:lstStyle/>
                    <a:p>
                      <a:endParaRPr lang="en-US" dirty="0"/>
                    </a:p>
                  </a:txBody>
                  <a:tcPr/>
                </a:tc>
                <a:tc>
                  <a:txBody>
                    <a:bodyPr/>
                    <a:lstStyle/>
                    <a:p>
                      <a:r>
                        <a:rPr lang="en-US" dirty="0"/>
                        <a:t>Additional Monthly Renter Costs/Savings</a:t>
                      </a:r>
                    </a:p>
                  </a:txBody>
                  <a:tcPr/>
                </a:tc>
                <a:tc>
                  <a:txBody>
                    <a:bodyPr/>
                    <a:lstStyle/>
                    <a:p>
                      <a:endParaRPr lang="en-US" dirty="0"/>
                    </a:p>
                  </a:txBody>
                  <a:tcPr/>
                </a:tc>
                <a:extLst>
                  <a:ext uri="{0D108BD9-81ED-4DB2-BD59-A6C34878D82A}">
                    <a16:rowId xmlns:a16="http://schemas.microsoft.com/office/drawing/2014/main" val="2839533105"/>
                  </a:ext>
                </a:extLst>
              </a:tr>
              <a:tr h="370840">
                <a:tc>
                  <a:txBody>
                    <a:bodyPr/>
                    <a:lstStyle/>
                    <a:p>
                      <a:r>
                        <a:rPr lang="en-US" dirty="0"/>
                        <a:t>Additional mortgage costs</a:t>
                      </a:r>
                    </a:p>
                  </a:txBody>
                  <a:tcPr/>
                </a:tc>
                <a:tc>
                  <a:txBody>
                    <a:bodyPr/>
                    <a:lstStyle/>
                    <a:p>
                      <a:r>
                        <a:rPr lang="en-US" dirty="0"/>
                        <a:t>+$94</a:t>
                      </a:r>
                    </a:p>
                  </a:txBody>
                  <a:tcPr/>
                </a:tc>
                <a:tc>
                  <a:txBody>
                    <a:bodyPr/>
                    <a:lstStyle/>
                    <a:p>
                      <a:r>
                        <a:rPr lang="en-US" dirty="0"/>
                        <a:t>Additional rent</a:t>
                      </a:r>
                    </a:p>
                  </a:txBody>
                  <a:tcPr/>
                </a:tc>
                <a:tc>
                  <a:txBody>
                    <a:bodyPr/>
                    <a:lstStyle/>
                    <a:p>
                      <a:r>
                        <a:rPr lang="en-US" dirty="0"/>
                        <a:t>+$43</a:t>
                      </a:r>
                    </a:p>
                  </a:txBody>
                  <a:tcPr/>
                </a:tc>
                <a:extLst>
                  <a:ext uri="{0D108BD9-81ED-4DB2-BD59-A6C34878D82A}">
                    <a16:rowId xmlns:a16="http://schemas.microsoft.com/office/drawing/2014/main" val="1099047209"/>
                  </a:ext>
                </a:extLst>
              </a:tr>
              <a:tr h="370840">
                <a:tc>
                  <a:txBody>
                    <a:bodyPr/>
                    <a:lstStyle/>
                    <a:p>
                      <a:r>
                        <a:rPr lang="en-US" dirty="0"/>
                        <a:t>Additional taxes + insurance costs</a:t>
                      </a:r>
                    </a:p>
                  </a:txBody>
                  <a:tcPr/>
                </a:tc>
                <a:tc>
                  <a:txBody>
                    <a:bodyPr/>
                    <a:lstStyle/>
                    <a:p>
                      <a:r>
                        <a:rPr lang="en-US" dirty="0"/>
                        <a:t>+$13</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705720795"/>
                  </a:ext>
                </a:extLst>
              </a:tr>
              <a:tr h="370840">
                <a:tc>
                  <a:txBody>
                    <a:bodyPr/>
                    <a:lstStyle/>
                    <a:p>
                      <a:r>
                        <a:rPr lang="en-US" dirty="0"/>
                        <a:t>Energy cost savings</a:t>
                      </a:r>
                    </a:p>
                  </a:txBody>
                  <a:tcPr/>
                </a:tc>
                <a:tc>
                  <a:txBody>
                    <a:bodyPr/>
                    <a:lstStyle/>
                    <a:p>
                      <a:r>
                        <a:rPr lang="en-US" dirty="0"/>
                        <a:t>-$48</a:t>
                      </a:r>
                    </a:p>
                  </a:txBody>
                  <a:tcPr/>
                </a:tc>
                <a:tc>
                  <a:txBody>
                    <a:bodyPr/>
                    <a:lstStyle/>
                    <a:p>
                      <a:r>
                        <a:rPr lang="en-US" dirty="0"/>
                        <a:t>Energy cost savings</a:t>
                      </a:r>
                    </a:p>
                  </a:txBody>
                  <a:tcPr/>
                </a:tc>
                <a:tc>
                  <a:txBody>
                    <a:bodyPr/>
                    <a:lstStyle/>
                    <a:p>
                      <a:r>
                        <a:rPr lang="en-US" dirty="0"/>
                        <a:t>-$30</a:t>
                      </a:r>
                    </a:p>
                  </a:txBody>
                  <a:tcPr/>
                </a:tc>
                <a:extLst>
                  <a:ext uri="{0D108BD9-81ED-4DB2-BD59-A6C34878D82A}">
                    <a16:rowId xmlns:a16="http://schemas.microsoft.com/office/drawing/2014/main" val="3172264985"/>
                  </a:ext>
                </a:extLst>
              </a:tr>
              <a:tr h="370840">
                <a:tc>
                  <a:txBody>
                    <a:bodyPr/>
                    <a:lstStyle/>
                    <a:p>
                      <a:r>
                        <a:rPr lang="en-US" dirty="0"/>
                        <a:t>Total</a:t>
                      </a:r>
                    </a:p>
                  </a:txBody>
                  <a:tcPr/>
                </a:tc>
                <a:tc>
                  <a:txBody>
                    <a:bodyPr/>
                    <a:lstStyle/>
                    <a:p>
                      <a:r>
                        <a:rPr lang="en-US" dirty="0"/>
                        <a:t>+$59</a:t>
                      </a:r>
                    </a:p>
                  </a:txBody>
                  <a:tcPr/>
                </a:tc>
                <a:tc>
                  <a:txBody>
                    <a:bodyPr/>
                    <a:lstStyle/>
                    <a:p>
                      <a:r>
                        <a:rPr lang="en-US" dirty="0"/>
                        <a:t>Total</a:t>
                      </a:r>
                    </a:p>
                  </a:txBody>
                  <a:tcPr/>
                </a:tc>
                <a:tc>
                  <a:txBody>
                    <a:bodyPr/>
                    <a:lstStyle/>
                    <a:p>
                      <a:r>
                        <a:rPr lang="en-US" dirty="0"/>
                        <a:t>+$12</a:t>
                      </a:r>
                    </a:p>
                  </a:txBody>
                  <a:tcPr/>
                </a:tc>
                <a:extLst>
                  <a:ext uri="{0D108BD9-81ED-4DB2-BD59-A6C34878D82A}">
                    <a16:rowId xmlns:a16="http://schemas.microsoft.com/office/drawing/2014/main" val="142913411"/>
                  </a:ext>
                </a:extLst>
              </a:tr>
            </a:tbl>
          </a:graphicData>
        </a:graphic>
      </p:graphicFrame>
      <p:sp>
        <p:nvSpPr>
          <p:cNvPr id="8" name="Content Placeholder 7">
            <a:extLst>
              <a:ext uri="{FF2B5EF4-FFF2-40B4-BE49-F238E27FC236}">
                <a16:creationId xmlns:a16="http://schemas.microsoft.com/office/drawing/2014/main" id="{B575EB67-CBC4-42A5-B528-B6A89C7C0E6B}"/>
              </a:ext>
            </a:extLst>
          </p:cNvPr>
          <p:cNvSpPr>
            <a:spLocks noGrp="1"/>
          </p:cNvSpPr>
          <p:nvPr>
            <p:ph idx="1"/>
          </p:nvPr>
        </p:nvSpPr>
        <p:spPr>
          <a:xfrm>
            <a:off x="1097280" y="1845734"/>
            <a:ext cx="9674801" cy="3698723"/>
          </a:xfrm>
        </p:spPr>
        <p:txBody>
          <a:bodyPr/>
          <a:lstStyle/>
          <a:p>
            <a:pPr marL="0" indent="0">
              <a:buNone/>
            </a:pPr>
            <a:r>
              <a:rPr lang="en-US" dirty="0"/>
              <a:t>There is substantial uncertainty about the estimates of costs and savings given fluctuation in energy prices and the costs of materials and labor.  Analyses are based on data from the U.S. Census American Community Survey Individual Public Use Micro-Data Sample. </a:t>
            </a:r>
          </a:p>
          <a:p>
            <a:pPr marL="0" indent="0">
              <a:buNone/>
            </a:pPr>
            <a:r>
              <a:rPr lang="en-US" dirty="0"/>
              <a:t>The effects on the ability to buy or rent a newly built home are felt most by homebuyers and renters with incomes between roughly 30 and 70% of the state income distribution, before taking into account any existing incentives.  </a:t>
            </a:r>
          </a:p>
        </p:txBody>
      </p:sp>
      <p:pic>
        <p:nvPicPr>
          <p:cNvPr id="3" name="Graphic 1">
            <a:extLst>
              <a:ext uri="{FF2B5EF4-FFF2-40B4-BE49-F238E27FC236}">
                <a16:creationId xmlns:a16="http://schemas.microsoft.com/office/drawing/2014/main" id="{3BEAE454-2F87-7D8E-D15B-EFDD6449A73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7850" y="-1"/>
            <a:ext cx="876300" cy="876300"/>
          </a:xfrm>
          <a:prstGeom prst="rect">
            <a:avLst/>
          </a:prstGeom>
        </p:spPr>
      </p:pic>
      <p:pic>
        <p:nvPicPr>
          <p:cNvPr id="7" name="Picture 3">
            <a:extLst>
              <a:ext uri="{FF2B5EF4-FFF2-40B4-BE49-F238E27FC236}">
                <a16:creationId xmlns:a16="http://schemas.microsoft.com/office/drawing/2014/main" id="{47D61C67-5919-FF42-18EC-6095FCECBF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8631" b="16267"/>
          <a:stretch>
            <a:fillRect/>
          </a:stretch>
        </p:blipFill>
        <p:spPr bwMode="auto">
          <a:xfrm>
            <a:off x="9736731" y="233146"/>
            <a:ext cx="2097071" cy="3604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a:extLst>
              <a:ext uri="{FF2B5EF4-FFF2-40B4-BE49-F238E27FC236}">
                <a16:creationId xmlns:a16="http://schemas.microsoft.com/office/drawing/2014/main" id="{CE0DF24D-CDAD-B135-160A-69F4660829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98" y="234877"/>
            <a:ext cx="2876758" cy="40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161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61267-B0D0-46A9-A6EA-173FD5A50CD6}"/>
              </a:ext>
            </a:extLst>
          </p:cNvPr>
          <p:cNvSpPr>
            <a:spLocks noGrp="1"/>
          </p:cNvSpPr>
          <p:nvPr>
            <p:ph type="title"/>
          </p:nvPr>
        </p:nvSpPr>
        <p:spPr/>
        <p:txBody>
          <a:bodyPr/>
          <a:lstStyle/>
          <a:p>
            <a:r>
              <a:rPr lang="en-US" dirty="0"/>
              <a:t>Policy Tools: Land Use Changes</a:t>
            </a:r>
          </a:p>
        </p:txBody>
      </p:sp>
      <p:sp>
        <p:nvSpPr>
          <p:cNvPr id="3" name="Content Placeholder 2">
            <a:extLst>
              <a:ext uri="{FF2B5EF4-FFF2-40B4-BE49-F238E27FC236}">
                <a16:creationId xmlns:a16="http://schemas.microsoft.com/office/drawing/2014/main" id="{A8FBA1C4-3398-4C4B-BE1B-F8B278E438D4}"/>
              </a:ext>
            </a:extLst>
          </p:cNvPr>
          <p:cNvSpPr>
            <a:spLocks noGrp="1"/>
          </p:cNvSpPr>
          <p:nvPr>
            <p:ph idx="1"/>
          </p:nvPr>
        </p:nvSpPr>
        <p:spPr/>
        <p:txBody>
          <a:bodyPr/>
          <a:lstStyle/>
          <a:p>
            <a:endParaRPr lang="en-US" dirty="0"/>
          </a:p>
          <a:p>
            <a:r>
              <a:rPr lang="en-US" dirty="0"/>
              <a:t>Improvements to local land use policy could reduce carbon emissions and improve affordability.</a:t>
            </a:r>
          </a:p>
          <a:p>
            <a:pPr lvl="1"/>
            <a:r>
              <a:rPr lang="en-US" dirty="0"/>
              <a:t>Other states have taken statewide action to facilitate more affordable and climate friendly land use policies (e.g. Maine, Oregon, California, etc.)</a:t>
            </a:r>
          </a:p>
          <a:p>
            <a:pPr lvl="1"/>
            <a:r>
              <a:rPr lang="en-US" dirty="0"/>
              <a:t>Improvements could include</a:t>
            </a:r>
          </a:p>
          <a:p>
            <a:pPr lvl="2"/>
            <a:r>
              <a:rPr lang="en-US" dirty="0"/>
              <a:t>Smaller minimum lot sizes</a:t>
            </a:r>
          </a:p>
          <a:p>
            <a:pPr lvl="2"/>
            <a:r>
              <a:rPr lang="en-US" dirty="0"/>
              <a:t>Larger height limits</a:t>
            </a:r>
          </a:p>
          <a:p>
            <a:pPr lvl="2"/>
            <a:r>
              <a:rPr lang="en-US" dirty="0"/>
              <a:t>More multifamily construction by right</a:t>
            </a:r>
          </a:p>
          <a:p>
            <a:pPr lvl="2"/>
            <a:r>
              <a:rPr lang="en-US" dirty="0"/>
              <a:t>Density bonus for more energy efficient multi-family housing</a:t>
            </a:r>
          </a:p>
          <a:p>
            <a:pPr lvl="2"/>
            <a:endParaRPr lang="en-US" dirty="0"/>
          </a:p>
        </p:txBody>
      </p:sp>
      <p:sp>
        <p:nvSpPr>
          <p:cNvPr id="4" name="Slide Number Placeholder 3">
            <a:extLst>
              <a:ext uri="{FF2B5EF4-FFF2-40B4-BE49-F238E27FC236}">
                <a16:creationId xmlns:a16="http://schemas.microsoft.com/office/drawing/2014/main" id="{B388CD37-6C3E-43DC-A504-35D915C1FEA4}"/>
              </a:ext>
            </a:extLst>
          </p:cNvPr>
          <p:cNvSpPr>
            <a:spLocks noGrp="1"/>
          </p:cNvSpPr>
          <p:nvPr>
            <p:ph type="sldNum" sz="quarter" idx="12"/>
          </p:nvPr>
        </p:nvSpPr>
        <p:spPr/>
        <p:txBody>
          <a:bodyPr/>
          <a:lstStyle/>
          <a:p>
            <a:fld id="{330EA680-D336-4FF7-8B7A-9848BB0A1C32}" type="slidenum">
              <a:rPr lang="en-US" smtClean="0"/>
              <a:pPr/>
              <a:t>7</a:t>
            </a:fld>
            <a:endParaRPr lang="en-US" dirty="0"/>
          </a:p>
        </p:txBody>
      </p:sp>
      <p:pic>
        <p:nvPicPr>
          <p:cNvPr id="5" name="Graphic 1">
            <a:extLst>
              <a:ext uri="{FF2B5EF4-FFF2-40B4-BE49-F238E27FC236}">
                <a16:creationId xmlns:a16="http://schemas.microsoft.com/office/drawing/2014/main" id="{E72EA510-1FFC-4764-6DDF-96F9BF06285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7850" y="-1"/>
            <a:ext cx="876300" cy="876300"/>
          </a:xfrm>
          <a:prstGeom prst="rect">
            <a:avLst/>
          </a:prstGeom>
        </p:spPr>
      </p:pic>
      <p:pic>
        <p:nvPicPr>
          <p:cNvPr id="7" name="Picture 3">
            <a:extLst>
              <a:ext uri="{FF2B5EF4-FFF2-40B4-BE49-F238E27FC236}">
                <a16:creationId xmlns:a16="http://schemas.microsoft.com/office/drawing/2014/main" id="{D12E14D0-AC10-1878-0F8A-5CD1BC535D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8631" b="16267"/>
          <a:stretch>
            <a:fillRect/>
          </a:stretch>
        </p:blipFill>
        <p:spPr bwMode="auto">
          <a:xfrm>
            <a:off x="9736731" y="233146"/>
            <a:ext cx="2097071" cy="3604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a:extLst>
              <a:ext uri="{FF2B5EF4-FFF2-40B4-BE49-F238E27FC236}">
                <a16:creationId xmlns:a16="http://schemas.microsoft.com/office/drawing/2014/main" id="{A50FC3CE-8036-EF95-C49F-8A4C270166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98" y="234877"/>
            <a:ext cx="2876758" cy="40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418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61267-B0D0-46A9-A6EA-173FD5A50CD6}"/>
              </a:ext>
            </a:extLst>
          </p:cNvPr>
          <p:cNvSpPr>
            <a:spLocks noGrp="1"/>
          </p:cNvSpPr>
          <p:nvPr>
            <p:ph type="title"/>
          </p:nvPr>
        </p:nvSpPr>
        <p:spPr/>
        <p:txBody>
          <a:bodyPr/>
          <a:lstStyle/>
          <a:p>
            <a:r>
              <a:rPr lang="en-US" dirty="0"/>
              <a:t>Policy Tools: Streamlining Permitting</a:t>
            </a:r>
          </a:p>
        </p:txBody>
      </p:sp>
      <p:sp>
        <p:nvSpPr>
          <p:cNvPr id="3" name="Content Placeholder 2">
            <a:extLst>
              <a:ext uri="{FF2B5EF4-FFF2-40B4-BE49-F238E27FC236}">
                <a16:creationId xmlns:a16="http://schemas.microsoft.com/office/drawing/2014/main" id="{A8FBA1C4-3398-4C4B-BE1B-F8B278E438D4}"/>
              </a:ext>
            </a:extLst>
          </p:cNvPr>
          <p:cNvSpPr>
            <a:spLocks noGrp="1"/>
          </p:cNvSpPr>
          <p:nvPr>
            <p:ph idx="1"/>
          </p:nvPr>
        </p:nvSpPr>
        <p:spPr/>
        <p:txBody>
          <a:bodyPr/>
          <a:lstStyle/>
          <a:p>
            <a:endParaRPr lang="en-US" dirty="0"/>
          </a:p>
          <a:p>
            <a:r>
              <a:rPr lang="en-US" dirty="0"/>
              <a:t>Streamlining state and local permitting</a:t>
            </a:r>
          </a:p>
          <a:p>
            <a:pPr lvl="1"/>
            <a:r>
              <a:rPr lang="en-US" dirty="0"/>
              <a:t>Waiver of local special permits for more energy-efficient buildings</a:t>
            </a:r>
          </a:p>
          <a:p>
            <a:pPr lvl="1"/>
            <a:r>
              <a:rPr lang="en-US" dirty="0"/>
              <a:t>Process similar to Chapter 43D expedited local permit process</a:t>
            </a:r>
          </a:p>
          <a:p>
            <a:pPr lvl="1"/>
            <a:endParaRPr lang="en-US" dirty="0"/>
          </a:p>
          <a:p>
            <a:r>
              <a:rPr lang="en-US" dirty="0"/>
              <a:t>Reducing utility connection delays</a:t>
            </a:r>
          </a:p>
          <a:p>
            <a:pPr lvl="1"/>
            <a:r>
              <a:rPr lang="en-US" dirty="0"/>
              <a:t>U.S. Department of Energy’s SunShot Initiative Rooftop Solar Challenge </a:t>
            </a:r>
          </a:p>
        </p:txBody>
      </p:sp>
      <p:sp>
        <p:nvSpPr>
          <p:cNvPr id="4" name="Slide Number Placeholder 3">
            <a:extLst>
              <a:ext uri="{FF2B5EF4-FFF2-40B4-BE49-F238E27FC236}">
                <a16:creationId xmlns:a16="http://schemas.microsoft.com/office/drawing/2014/main" id="{B388CD37-6C3E-43DC-A504-35D915C1FEA4}"/>
              </a:ext>
            </a:extLst>
          </p:cNvPr>
          <p:cNvSpPr>
            <a:spLocks noGrp="1"/>
          </p:cNvSpPr>
          <p:nvPr>
            <p:ph type="sldNum" sz="quarter" idx="12"/>
          </p:nvPr>
        </p:nvSpPr>
        <p:spPr/>
        <p:txBody>
          <a:bodyPr/>
          <a:lstStyle/>
          <a:p>
            <a:fld id="{330EA680-D336-4FF7-8B7A-9848BB0A1C32}" type="slidenum">
              <a:rPr lang="en-US" smtClean="0"/>
              <a:pPr/>
              <a:t>8</a:t>
            </a:fld>
            <a:endParaRPr lang="en-US" dirty="0"/>
          </a:p>
        </p:txBody>
      </p:sp>
      <p:pic>
        <p:nvPicPr>
          <p:cNvPr id="5" name="Graphic 1">
            <a:extLst>
              <a:ext uri="{FF2B5EF4-FFF2-40B4-BE49-F238E27FC236}">
                <a16:creationId xmlns:a16="http://schemas.microsoft.com/office/drawing/2014/main" id="{319DA7ED-8AC2-A7AA-F28C-36F1CEC9E8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7850" y="-1"/>
            <a:ext cx="876300" cy="876300"/>
          </a:xfrm>
          <a:prstGeom prst="rect">
            <a:avLst/>
          </a:prstGeom>
        </p:spPr>
      </p:pic>
      <p:pic>
        <p:nvPicPr>
          <p:cNvPr id="7" name="Picture 3">
            <a:extLst>
              <a:ext uri="{FF2B5EF4-FFF2-40B4-BE49-F238E27FC236}">
                <a16:creationId xmlns:a16="http://schemas.microsoft.com/office/drawing/2014/main" id="{CE7D128B-D7E1-789D-11B2-77D61DC317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8631" b="16267"/>
          <a:stretch>
            <a:fillRect/>
          </a:stretch>
        </p:blipFill>
        <p:spPr bwMode="auto">
          <a:xfrm>
            <a:off x="9736731" y="233146"/>
            <a:ext cx="2097071" cy="3604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a:extLst>
              <a:ext uri="{FF2B5EF4-FFF2-40B4-BE49-F238E27FC236}">
                <a16:creationId xmlns:a16="http://schemas.microsoft.com/office/drawing/2014/main" id="{58932952-05A0-3925-F0D5-386E24BEBC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98" y="234877"/>
            <a:ext cx="2876758" cy="40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3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61267-B0D0-46A9-A6EA-173FD5A50CD6}"/>
              </a:ext>
            </a:extLst>
          </p:cNvPr>
          <p:cNvSpPr>
            <a:spLocks noGrp="1"/>
          </p:cNvSpPr>
          <p:nvPr>
            <p:ph type="title"/>
          </p:nvPr>
        </p:nvSpPr>
        <p:spPr>
          <a:xfrm>
            <a:off x="925417" y="286603"/>
            <a:ext cx="11182119" cy="1450757"/>
          </a:xfrm>
        </p:spPr>
        <p:txBody>
          <a:bodyPr/>
          <a:lstStyle/>
          <a:p>
            <a:r>
              <a:rPr lang="en-US" dirty="0"/>
              <a:t>Policy Tools: Restructuring Financial Incentives</a:t>
            </a:r>
          </a:p>
        </p:txBody>
      </p:sp>
      <p:sp>
        <p:nvSpPr>
          <p:cNvPr id="3" name="Content Placeholder 2">
            <a:extLst>
              <a:ext uri="{FF2B5EF4-FFF2-40B4-BE49-F238E27FC236}">
                <a16:creationId xmlns:a16="http://schemas.microsoft.com/office/drawing/2014/main" id="{A8FBA1C4-3398-4C4B-BE1B-F8B278E438D4}"/>
              </a:ext>
            </a:extLst>
          </p:cNvPr>
          <p:cNvSpPr>
            <a:spLocks noGrp="1"/>
          </p:cNvSpPr>
          <p:nvPr>
            <p:ph idx="1"/>
          </p:nvPr>
        </p:nvSpPr>
        <p:spPr/>
        <p:txBody>
          <a:bodyPr/>
          <a:lstStyle/>
          <a:p>
            <a:endParaRPr lang="en-US" dirty="0"/>
          </a:p>
          <a:p>
            <a:r>
              <a:rPr lang="en-US" dirty="0"/>
              <a:t>Create a Building Decarbonization Clearinghouse</a:t>
            </a:r>
          </a:p>
          <a:p>
            <a:pPr lvl="1"/>
            <a:r>
              <a:rPr lang="en-US" dirty="0"/>
              <a:t>Single point of contact</a:t>
            </a:r>
          </a:p>
          <a:p>
            <a:pPr lvl="1"/>
            <a:r>
              <a:rPr lang="en-US" dirty="0"/>
              <a:t>Streamlined application process for</a:t>
            </a:r>
          </a:p>
          <a:p>
            <a:pPr lvl="2"/>
            <a:r>
              <a:rPr lang="en-US" dirty="0" err="1"/>
              <a:t>MassSave</a:t>
            </a:r>
            <a:r>
              <a:rPr lang="en-US" dirty="0"/>
              <a:t>, Massachusetts Clean Energy Center incentives, Solar Massachusetts Renewable Target (SMART) rebates, Alternative Portfolio Standards, Renewable Portfolio Standards, etc. </a:t>
            </a:r>
          </a:p>
          <a:p>
            <a:pPr lvl="1"/>
            <a:r>
              <a:rPr lang="en-US" dirty="0"/>
              <a:t>Incentives for builders and homeowners</a:t>
            </a:r>
          </a:p>
          <a:p>
            <a:r>
              <a:rPr lang="en-US" dirty="0"/>
              <a:t>Restructure financial incentives to include</a:t>
            </a:r>
          </a:p>
          <a:p>
            <a:pPr lvl="1"/>
            <a:r>
              <a:rPr lang="en-US" dirty="0"/>
              <a:t>Longer duration commitment to availability given long development timelines</a:t>
            </a:r>
          </a:p>
          <a:p>
            <a:pPr lvl="1"/>
            <a:r>
              <a:rPr lang="en-US" dirty="0"/>
              <a:t>Statewide application</a:t>
            </a:r>
          </a:p>
          <a:p>
            <a:pPr lvl="1"/>
            <a:endParaRPr lang="en-US" dirty="0"/>
          </a:p>
        </p:txBody>
      </p:sp>
      <p:sp>
        <p:nvSpPr>
          <p:cNvPr id="4" name="Slide Number Placeholder 3">
            <a:extLst>
              <a:ext uri="{FF2B5EF4-FFF2-40B4-BE49-F238E27FC236}">
                <a16:creationId xmlns:a16="http://schemas.microsoft.com/office/drawing/2014/main" id="{B388CD37-6C3E-43DC-A504-35D915C1FEA4}"/>
              </a:ext>
            </a:extLst>
          </p:cNvPr>
          <p:cNvSpPr>
            <a:spLocks noGrp="1"/>
          </p:cNvSpPr>
          <p:nvPr>
            <p:ph type="sldNum" sz="quarter" idx="12"/>
          </p:nvPr>
        </p:nvSpPr>
        <p:spPr/>
        <p:txBody>
          <a:bodyPr/>
          <a:lstStyle/>
          <a:p>
            <a:fld id="{330EA680-D336-4FF7-8B7A-9848BB0A1C32}" type="slidenum">
              <a:rPr lang="en-US" smtClean="0"/>
              <a:pPr/>
              <a:t>9</a:t>
            </a:fld>
            <a:endParaRPr lang="en-US" dirty="0"/>
          </a:p>
        </p:txBody>
      </p:sp>
      <p:pic>
        <p:nvPicPr>
          <p:cNvPr id="5" name="Graphic 1">
            <a:extLst>
              <a:ext uri="{FF2B5EF4-FFF2-40B4-BE49-F238E27FC236}">
                <a16:creationId xmlns:a16="http://schemas.microsoft.com/office/drawing/2014/main" id="{EA323448-E827-5341-5A78-E1519EA7CB0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7850" y="-1"/>
            <a:ext cx="876300" cy="876300"/>
          </a:xfrm>
          <a:prstGeom prst="rect">
            <a:avLst/>
          </a:prstGeom>
        </p:spPr>
      </p:pic>
      <p:pic>
        <p:nvPicPr>
          <p:cNvPr id="7" name="Picture 3">
            <a:extLst>
              <a:ext uri="{FF2B5EF4-FFF2-40B4-BE49-F238E27FC236}">
                <a16:creationId xmlns:a16="http://schemas.microsoft.com/office/drawing/2014/main" id="{FF3C7A94-6D4B-666E-FC81-299CD7E99F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8631" b="16267"/>
          <a:stretch>
            <a:fillRect/>
          </a:stretch>
        </p:blipFill>
        <p:spPr bwMode="auto">
          <a:xfrm>
            <a:off x="9736731" y="233146"/>
            <a:ext cx="2097071" cy="3604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a:extLst>
              <a:ext uri="{FF2B5EF4-FFF2-40B4-BE49-F238E27FC236}">
                <a16:creationId xmlns:a16="http://schemas.microsoft.com/office/drawing/2014/main" id="{95E44030-9CED-55AA-B11A-C9B792BAB7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98" y="234877"/>
            <a:ext cx="2876758" cy="40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923702"/>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621</TotalTime>
  <Words>1347</Words>
  <Application>Microsoft Office PowerPoint</Application>
  <PresentationFormat>Widescreen</PresentationFormat>
  <Paragraphs>211</Paragraphs>
  <Slides>31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Georgia</vt:lpstr>
      <vt:lpstr>proxima-nova</vt:lpstr>
      <vt:lpstr>Wingdings</vt:lpstr>
      <vt:lpstr>Retrospect</vt:lpstr>
      <vt:lpstr>Public Policy for Net-Zero Homes and Affordability</vt:lpstr>
      <vt:lpstr>Starting points</vt:lpstr>
      <vt:lpstr>Research Questions</vt:lpstr>
      <vt:lpstr>Affordability Analyses</vt:lpstr>
      <vt:lpstr>Affordability Analyses: Energy Costs </vt:lpstr>
      <vt:lpstr>Affordability Analyses Combined</vt:lpstr>
      <vt:lpstr>Policy Tools: Land Use Changes</vt:lpstr>
      <vt:lpstr>Policy Tools: Streamlining Permitting</vt:lpstr>
      <vt:lpstr>Policy Tools: Restructuring Financial Incentives</vt:lpstr>
      <vt:lpstr>Policy Tools: TA and Underwriting</vt:lpstr>
      <vt:lpstr>Policy Tools: Green Bank</vt:lpstr>
      <vt:lpstr>Public Policy for Net-Zero Homes and Affordability</vt:lpstr>
      <vt:lpstr>Overarching Questions</vt:lpstr>
      <vt:lpstr>Research Methodology</vt:lpstr>
      <vt:lpstr>PowerPoint Presentation</vt:lpstr>
      <vt:lpstr>Single Family Model Homes</vt:lpstr>
      <vt:lpstr>PowerPoint Presentation</vt:lpstr>
      <vt:lpstr>PowerPoint Presentation</vt:lpstr>
      <vt:lpstr>PowerPoint Presentation</vt:lpstr>
      <vt:lpstr>PowerPoint Presentation</vt:lpstr>
      <vt:lpstr>Small Multi-Family Model Homes</vt:lpstr>
      <vt:lpstr>Small Multi-Family Model Home</vt:lpstr>
      <vt:lpstr>PowerPoint Presentation</vt:lpstr>
      <vt:lpstr>PowerPoint Presentation</vt:lpstr>
      <vt:lpstr>PowerPoint Presentation</vt:lpstr>
      <vt:lpstr>PowerPoint Presentation</vt:lpstr>
      <vt:lpstr>Large Multifamily </vt:lpstr>
      <vt:lpstr>Approach</vt:lpstr>
      <vt:lpstr>PowerPoint Presentation</vt:lpstr>
      <vt:lpstr>Acknowledgement</vt:lpstr>
      <vt:lpstr>Questions?</vt:lpstr>
    </vt:vector>
  </TitlesOfParts>
  <Company>Wentworth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Policy for Net-Zero Homes and Affordability</dc:title>
  <dc:creator>Bakhshi, Payam; Steil, Justin</dc:creator>
  <cp:lastModifiedBy>Payam Bakhshi</cp:lastModifiedBy>
  <cp:revision>2</cp:revision>
  <dcterms:created xsi:type="dcterms:W3CDTF">2022-03-29T15:48:33Z</dcterms:created>
  <dcterms:modified xsi:type="dcterms:W3CDTF">2023-07-18T11:35:16Z</dcterms:modified>
</cp:coreProperties>
</file>